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314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4" r:id="rId15"/>
    <p:sldId id="285" r:id="rId16"/>
    <p:sldId id="286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07" r:id="rId51"/>
    <p:sldId id="315" r:id="rId52"/>
    <p:sldId id="316" r:id="rId53"/>
    <p:sldId id="317" r:id="rId54"/>
    <p:sldId id="318" r:id="rId55"/>
    <p:sldId id="319" r:id="rId56"/>
    <p:sldId id="320" r:id="rId57"/>
    <p:sldId id="326" r:id="rId58"/>
    <p:sldId id="324" r:id="rId59"/>
    <p:sldId id="325" r:id="rId60"/>
    <p:sldId id="321" r:id="rId61"/>
    <p:sldId id="309" r:id="rId62"/>
    <p:sldId id="322" r:id="rId63"/>
    <p:sldId id="323" r:id="rId64"/>
    <p:sldId id="311" r:id="rId65"/>
    <p:sldId id="310" r:id="rId66"/>
    <p:sldId id="25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8EDCFC-B6BB-46B2-85D5-0F05EFAECCDC}" v="965" dt="2025-08-26T12:42:06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9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7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0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4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36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9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8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9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1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1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4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74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mailto:apex@192.168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mailto:user:pass@192.168.56.30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F1D49-A93D-C951-11F6-1BD074C80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72326E-F43A-8EA0-D243-847EDA83C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4CC0DC2-29E7-9D42-A786-A3067571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60" t="28418" r="2925" b="-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5BB004-86D1-2F2F-E0B2-D12CD4CF3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5BA58-6AD3-2CFF-63E9-DDDEBF37C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416" y="426335"/>
            <a:ext cx="11474469" cy="6035327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Batang"/>
                <a:ea typeface="Batang"/>
              </a:rPr>
              <a:t>Adversary Simulation &amp; Lateral Movement Lab.</a:t>
            </a:r>
            <a:endParaRPr lang="en-US" sz="540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F47B81F-14F3-74AA-B47A-C4A6D2AD7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5041277"/>
            <a:ext cx="9692812" cy="118337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000" b="1" i="0" dirty="0"/>
              <a:t>Tools: Kali Linux, Metasploitable2, Windows XP, </a:t>
            </a:r>
            <a:r>
              <a:rPr lang="en-US" sz="2000" b="1" i="0" err="1"/>
              <a:t>pfSense</a:t>
            </a:r>
            <a:endParaRPr lang="en-US" sz="2000" b="1" i="0"/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000" b="1" i="0" dirty="0"/>
              <a:t>Objectives: Adversarial Simulation, Persistence Testing, Pivoting Practice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000" b="1" i="0" dirty="0"/>
              <a:t>Author: Bassey Solomon Henry, Jr Penetration Tester, August 26 - 2025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68427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F25700-486D-7CDE-614F-86758C490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620" y="867702"/>
            <a:ext cx="4297308" cy="3767328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97A8BA-2FA6-C39B-C3D5-DD062B9E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769" y="4818032"/>
            <a:ext cx="8971292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1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F163EB03-4175-5044-461D-2A33B820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" b="-2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2868B-FC4B-D0BC-16CC-999711F5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648767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Network Configuration Step-by-Step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97387-4C0C-03FB-B4F6-6AC0C5331A8D}"/>
              </a:ext>
            </a:extLst>
          </p:cNvPr>
          <p:cNvSpPr txBox="1"/>
          <p:nvPr/>
        </p:nvSpPr>
        <p:spPr>
          <a:xfrm>
            <a:off x="515788" y="5476875"/>
            <a:ext cx="11153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I isolated the lab VMs in a dedicated Host-Only network with fixed IPs for stable targeting and pivoting.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4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1625-EAC4-01C4-8DC8-54EFCCBDB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78" y="834635"/>
            <a:ext cx="11055038" cy="873569"/>
          </a:xfrm>
        </p:spPr>
        <p:txBody>
          <a:bodyPr>
            <a:normAutofit/>
          </a:bodyPr>
          <a:lstStyle/>
          <a:p>
            <a:r>
              <a:rPr lang="en-US" sz="3600" u="sng" dirty="0">
                <a:ea typeface="+mj-lt"/>
                <a:cs typeface="+mj-lt"/>
              </a:rPr>
              <a:t>Attach VMs to Host-Only Network (Manual Build)</a:t>
            </a:r>
            <a:endParaRPr lang="en-US" sz="3600" u="sng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8A3872-AA4D-A9E7-9EF8-32A7FB043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39" y="2003514"/>
            <a:ext cx="11040662" cy="42561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Assign Static IPs Inside Each VM</a:t>
            </a:r>
          </a:p>
          <a:p>
            <a:r>
              <a:rPr lang="en-US" dirty="0"/>
              <a:t>🐉 </a:t>
            </a:r>
            <a:r>
              <a:rPr lang="en-US" b="1" dirty="0"/>
              <a:t>Kali Linux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Configured Host-Only virtual network (vboxnet0) for isolated adversary simulation</a:t>
            </a:r>
          </a:p>
          <a:p>
            <a:pPr>
              <a:buNone/>
            </a:pPr>
            <a:r>
              <a:rPr lang="en-US" dirty="0"/>
              <a:t>Why DHCP Appears to “Break” the Network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When I </a:t>
            </a:r>
            <a:r>
              <a:rPr lang="en-US" b="1" dirty="0">
                <a:ea typeface="+mn-lt"/>
                <a:cs typeface="+mn-lt"/>
              </a:rPr>
              <a:t>disable DHCP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VirtualBox won’t assign any IPs</a:t>
            </a:r>
            <a:r>
              <a:rPr lang="en-US" dirty="0">
                <a:ea typeface="+mn-lt"/>
                <a:cs typeface="+mn-lt"/>
              </a:rPr>
              <a:t> to the VMs automatically — that’s my job now (which is what I want). This </a:t>
            </a:r>
            <a:r>
              <a:rPr lang="en-US" b="1" dirty="0">
                <a:ea typeface="+mn-lt"/>
                <a:cs typeface="+mn-lt"/>
              </a:rPr>
              <a:t>doesn’t mean the network is broken</a:t>
            </a:r>
            <a:r>
              <a:rPr lang="en-US" dirty="0">
                <a:ea typeface="+mn-lt"/>
                <a:cs typeface="+mn-lt"/>
              </a:rPr>
              <a:t>, just that it’s </a:t>
            </a:r>
            <a:r>
              <a:rPr lang="en-US" b="1" dirty="0">
                <a:ea typeface="+mn-lt"/>
                <a:cs typeface="+mn-lt"/>
              </a:rPr>
              <a:t>waiting on static IP assignments</a:t>
            </a:r>
            <a:r>
              <a:rPr lang="en-US" dirty="0">
                <a:ea typeface="+mn-lt"/>
                <a:cs typeface="+mn-lt"/>
              </a:rPr>
              <a:t> inside my VMs.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So my setup is actually </a:t>
            </a:r>
            <a:r>
              <a:rPr lang="en-US" b="1" dirty="0">
                <a:ea typeface="+mn-lt"/>
                <a:cs typeface="+mn-lt"/>
              </a:rPr>
              <a:t>correct and ready for attack simulation</a:t>
            </a:r>
            <a:r>
              <a:rPr lang="en-US" dirty="0">
                <a:ea typeface="+mn-lt"/>
                <a:cs typeface="+mn-lt"/>
              </a:rPr>
              <a:t>, as long as: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DHCP is disabled ✅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Each VM has a manually configured IP address within 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This allows </a:t>
            </a:r>
            <a:r>
              <a:rPr lang="en-US" b="1" dirty="0">
                <a:ea typeface="+mn-lt"/>
                <a:cs typeface="+mn-lt"/>
              </a:rPr>
              <a:t>manual control</a:t>
            </a:r>
            <a:r>
              <a:rPr lang="en-US" dirty="0">
                <a:ea typeface="+mn-lt"/>
                <a:cs typeface="+mn-lt"/>
              </a:rPr>
              <a:t>, which is required for consistent attack mapping and recon.</a:t>
            </a:r>
            <a:r>
              <a:rPr lang="en-US" dirty="0"/>
              <a:t> So I can </a:t>
            </a:r>
            <a:r>
              <a:rPr lang="en-US" b="1" dirty="0"/>
              <a:t>Manually Set Static IPs in Each VM.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31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8A190-FC3D-CB93-6676-4A831047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681" y="992786"/>
            <a:ext cx="8935760" cy="72329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u="sng" dirty="0"/>
              <a:t>Metasploitable2 Configuration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3ADCF0-24E4-47D9-0253-1243255A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92" r="21148" b="4"/>
          <a:stretch>
            <a:fillRect/>
          </a:stretch>
        </p:blipFill>
        <p:spPr>
          <a:xfrm>
            <a:off x="517870" y="2467991"/>
            <a:ext cx="3519552" cy="310141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E66233-69CA-34FE-AF25-898E5D11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68" r="34250" b="-3"/>
          <a:stretch>
            <a:fillRect/>
          </a:stretch>
        </p:blipFill>
        <p:spPr>
          <a:xfrm>
            <a:off x="4334700" y="2467991"/>
            <a:ext cx="3519552" cy="3101414"/>
          </a:xfrm>
          <a:prstGeom prst="rect">
            <a:avLst/>
          </a:prstGeom>
        </p:spPr>
      </p:pic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159EC9-A480-8204-CF2D-CD4D7BB34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173" r="-1" b="-1"/>
          <a:stretch>
            <a:fillRect/>
          </a:stretch>
        </p:blipFill>
        <p:spPr>
          <a:xfrm>
            <a:off x="8150642" y="2467992"/>
            <a:ext cx="3520440" cy="31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D79B-C9B8-153B-7014-65640CB2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038" y="978408"/>
            <a:ext cx="10666850" cy="1463040"/>
          </a:xfrm>
        </p:spPr>
        <p:txBody>
          <a:bodyPr/>
          <a:lstStyle/>
          <a:p>
            <a:r>
              <a:rPr lang="en-US" u="sng" dirty="0">
                <a:ea typeface="+mj-lt"/>
                <a:cs typeface="+mj-lt"/>
              </a:rPr>
              <a:t>Network Validation &amp; Troubleshooting Summary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83D3-E288-CC55-B0E4-F2E11577A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Objective:</a:t>
            </a:r>
          </a:p>
          <a:p>
            <a:r>
              <a:rPr lang="en-US" dirty="0">
                <a:ea typeface="+mn-lt"/>
                <a:cs typeface="+mn-lt"/>
              </a:rPr>
              <a:t>I Documented a real-world VM setup failures, diagnostics, and system-level recovery actions during red team lab deployment.</a:t>
            </a:r>
            <a:endParaRPr lang="en-US" dirty="0"/>
          </a:p>
          <a:p>
            <a:pPr>
              <a:buNone/>
            </a:pPr>
            <a:r>
              <a:rPr lang="en-US" dirty="0"/>
              <a:t>🛑 </a:t>
            </a:r>
            <a:r>
              <a:rPr lang="en-US" b="1" dirty="0"/>
              <a:t>Issue 1: VirtualBox Kernel Module Failed on Kali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Symptom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latin typeface="Consolas"/>
              </a:rPr>
              <a:t>virtualbox.service</a:t>
            </a:r>
            <a:r>
              <a:rPr lang="en-US" dirty="0">
                <a:ea typeface="+mn-lt"/>
                <a:cs typeface="+mn-lt"/>
              </a:rPr>
              <a:t> failed to start due to missing kernel headers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Fix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9715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Installed correct headers: </a:t>
            </a:r>
            <a:r>
              <a:rPr lang="en-US" dirty="0" err="1">
                <a:latin typeface="Consolas"/>
              </a:rPr>
              <a:t>linux</a:t>
            </a:r>
            <a:r>
              <a:rPr lang="en-US" dirty="0">
                <a:latin typeface="Consolas"/>
              </a:rPr>
              <a:t>-headers-$(</a:t>
            </a:r>
            <a:r>
              <a:rPr lang="en-US" dirty="0" err="1">
                <a:latin typeface="Consolas"/>
              </a:rPr>
              <a:t>uname</a:t>
            </a:r>
            <a:r>
              <a:rPr lang="en-US" dirty="0">
                <a:latin typeface="Consolas"/>
              </a:rPr>
              <a:t> -r)</a:t>
            </a:r>
            <a:endParaRPr lang="en-US" dirty="0"/>
          </a:p>
          <a:p>
            <a:pPr marL="9715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Reconfigured modules via </a:t>
            </a:r>
            <a:r>
              <a:rPr lang="en-US" dirty="0" err="1">
                <a:latin typeface="Consolas"/>
              </a:rPr>
              <a:t>dpkg</a:t>
            </a:r>
            <a:r>
              <a:rPr lang="en-US" dirty="0">
                <a:latin typeface="Consolas"/>
              </a:rPr>
              <a:t>-reconfigure </a:t>
            </a:r>
            <a:r>
              <a:rPr lang="en-US" dirty="0" err="1">
                <a:latin typeface="Consolas"/>
              </a:rPr>
              <a:t>virtualbox</a:t>
            </a:r>
            <a:r>
              <a:rPr lang="en-US" dirty="0">
                <a:latin typeface="Consolas"/>
              </a:rPr>
              <a:t>-dkms</a:t>
            </a:r>
            <a:endParaRPr lang="en-US" dirty="0"/>
          </a:p>
          <a:p>
            <a:pPr marL="9715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Loaded module with </a:t>
            </a:r>
            <a:r>
              <a:rPr lang="en-US" dirty="0" err="1">
                <a:latin typeface="Consolas"/>
              </a:rPr>
              <a:t>modprobe</a:t>
            </a:r>
            <a:r>
              <a:rPr lang="en-US" dirty="0">
                <a:latin typeface="Consolas"/>
              </a:rPr>
              <a:t> </a:t>
            </a:r>
            <a:r>
              <a:rPr lang="en-US" dirty="0" err="1">
                <a:latin typeface="Consolas"/>
              </a:rPr>
              <a:t>vboxdrv</a:t>
            </a:r>
            <a:endParaRPr lang="en-US" dirty="0" err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Keywords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latin typeface="Consolas"/>
              </a:rPr>
              <a:t>dkms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latin typeface="Consolas"/>
              </a:rPr>
              <a:t>vboxdrv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kernel modules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latin typeface="Consolas"/>
              </a:rPr>
              <a:t>linux</a:t>
            </a:r>
            <a:r>
              <a:rPr lang="en-US" dirty="0">
                <a:latin typeface="Consolas"/>
              </a:rPr>
              <a:t> headers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hypervisor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4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70E7-B6C6-2CA9-7FA8-32CBE4B8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76483"/>
            <a:ext cx="11155680" cy="1031719"/>
          </a:xfrm>
        </p:spPr>
        <p:txBody>
          <a:bodyPr>
            <a:normAutofit/>
          </a:bodyPr>
          <a:lstStyle/>
          <a:p>
            <a:r>
              <a:rPr lang="en-US" sz="4900" u="sng" dirty="0"/>
              <a:t>Network Validation &amp;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57DF-1DFD-FB11-3248-602FB1516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15967"/>
            <a:ext cx="11155680" cy="480249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🛑 </a:t>
            </a:r>
            <a:r>
              <a:rPr lang="en-US" b="1" dirty="0"/>
              <a:t>Issue 2: Metasploitable2 Booted into Maintenance Mode</a:t>
            </a:r>
            <a:endParaRPr lang="en-US" dirty="0"/>
          </a:p>
          <a:p>
            <a:r>
              <a:rPr lang="en-US" b="1">
                <a:ea typeface="+mn-lt"/>
                <a:cs typeface="+mn-lt"/>
              </a:rPr>
              <a:t>Symptom</a:t>
            </a:r>
            <a:r>
              <a:rPr lang="en-US">
                <a:ea typeface="+mn-lt"/>
                <a:cs typeface="+mn-lt"/>
              </a:rPr>
              <a:t>: Dropped into maintenance shell due to unclean shutdown or disk errors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Fix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/>
            <a:r>
              <a:rPr lang="en-US" dirty="0">
                <a:ea typeface="+mn-lt"/>
                <a:cs typeface="+mn-lt"/>
              </a:rPr>
              <a:t>Booted via GRUB with </a:t>
            </a:r>
            <a:r>
              <a:rPr lang="en-US" dirty="0" err="1">
                <a:latin typeface="Consolas"/>
              </a:rPr>
              <a:t>init</a:t>
            </a:r>
            <a:r>
              <a:rPr lang="en-US" dirty="0">
                <a:latin typeface="Consolas"/>
              </a:rPr>
              <a:t>=/bin/bash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Mounted root filesystem with </a:t>
            </a:r>
            <a:r>
              <a:rPr lang="en-US" dirty="0">
                <a:latin typeface="Consolas"/>
              </a:rPr>
              <a:t>mount -o </a:t>
            </a:r>
            <a:r>
              <a:rPr lang="en-US" dirty="0" err="1">
                <a:latin typeface="Consolas"/>
              </a:rPr>
              <a:t>remount,rw</a:t>
            </a:r>
            <a:r>
              <a:rPr lang="en-US" dirty="0">
                <a:latin typeface="Consolas"/>
              </a:rPr>
              <a:t> /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Activated LVM: </a:t>
            </a:r>
            <a:r>
              <a:rPr lang="en-US" dirty="0" err="1">
                <a:latin typeface="Consolas"/>
              </a:rPr>
              <a:t>vgchange</a:t>
            </a:r>
            <a:r>
              <a:rPr lang="en-US" dirty="0">
                <a:latin typeface="Consolas"/>
              </a:rPr>
              <a:t> -ay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Ran file system repair: </a:t>
            </a:r>
            <a:r>
              <a:rPr lang="en-US" dirty="0" err="1">
                <a:latin typeface="Consolas"/>
              </a:rPr>
              <a:t>fsck</a:t>
            </a:r>
            <a:r>
              <a:rPr lang="en-US" dirty="0">
                <a:latin typeface="Consolas"/>
              </a:rPr>
              <a:t> -y /dev/mapper/</a:t>
            </a:r>
            <a:r>
              <a:rPr lang="en-US" dirty="0" err="1">
                <a:latin typeface="Consolas"/>
              </a:rPr>
              <a:t>metasploitable</a:t>
            </a:r>
            <a:r>
              <a:rPr lang="en-US" dirty="0">
                <a:latin typeface="Consolas"/>
              </a:rPr>
              <a:t>-root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Keywords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latin typeface="Consolas"/>
              </a:rPr>
              <a:t>fsck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GRUB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latin typeface="Consolas"/>
              </a:rPr>
              <a:t>init</a:t>
            </a:r>
            <a:r>
              <a:rPr lang="en-US" dirty="0">
                <a:latin typeface="Consolas"/>
              </a:rPr>
              <a:t> override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LVM recovery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boot loop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emergency shell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</a:endParaRPr>
          </a:p>
          <a:p>
            <a:pPr marL="0" indent="0">
              <a:buNone/>
            </a:pPr>
            <a:r>
              <a:rPr lang="en-US" dirty="0"/>
              <a:t>🛑 </a:t>
            </a:r>
            <a:r>
              <a:rPr lang="en-US" b="1" dirty="0"/>
              <a:t>Issue 3: Incorrect Network Adapter (NAT instead of Host-Only)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Symptom</a:t>
            </a:r>
            <a:r>
              <a:rPr lang="en-US" dirty="0">
                <a:ea typeface="+mn-lt"/>
                <a:cs typeface="+mn-lt"/>
              </a:rPr>
              <a:t>: Metasploitable2 had IP </a:t>
            </a:r>
            <a:r>
              <a:rPr lang="en-US" dirty="0">
                <a:latin typeface="Consolas"/>
              </a:rPr>
              <a:t>10.0.2.15</a:t>
            </a:r>
            <a:r>
              <a:rPr lang="en-US" dirty="0">
                <a:ea typeface="+mn-lt"/>
                <a:cs typeface="+mn-lt"/>
              </a:rPr>
              <a:t> (NAT), unreachable from Kali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Fix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Changed VirtualBox Adapter 1 to </a:t>
            </a:r>
            <a:r>
              <a:rPr lang="en-US" dirty="0">
                <a:latin typeface="Consolas"/>
              </a:rPr>
              <a:t>Host-Only Adapter</a:t>
            </a:r>
            <a:r>
              <a:rPr lang="en-US" dirty="0">
                <a:ea typeface="+mn-lt"/>
                <a:cs typeface="+mn-lt"/>
              </a:rPr>
              <a:t> and bound to </a:t>
            </a:r>
            <a:r>
              <a:rPr lang="en-US" dirty="0">
                <a:latin typeface="Consolas"/>
              </a:rPr>
              <a:t>vboxnet0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Keywords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latin typeface="Consolas"/>
              </a:rPr>
              <a:t>VirtualBox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vboxnet0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Host-Only Networking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lab isolation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5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E15E-A554-ADE7-F357-EC6EE4DF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05239"/>
            <a:ext cx="11313831" cy="130488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Network Validation &amp; Troubleshooting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54F4-5EB9-0632-C27D-2C319284C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17891"/>
            <a:ext cx="11155680" cy="43424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/>
              <a:t> Issue 4</a:t>
            </a:r>
            <a:r>
              <a:rPr lang="en-US" sz="2800" dirty="0"/>
              <a:t>: eth0 Set to DHCP Instead of Static IP</a:t>
            </a:r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Symptom: Metasploitable2 didn't auto-assign lab subnet IP</a:t>
            </a:r>
            <a:endParaRPr lang="en-US" sz="2800" dirty="0"/>
          </a:p>
          <a:p>
            <a:r>
              <a:rPr lang="en-US" sz="2800" b="1" dirty="0">
                <a:ea typeface="+mn-lt"/>
                <a:cs typeface="+mn-lt"/>
              </a:rPr>
              <a:t>Fix</a:t>
            </a:r>
            <a:r>
              <a:rPr lang="en-US" sz="2800" dirty="0">
                <a:ea typeface="+mn-lt"/>
                <a:cs typeface="+mn-lt"/>
              </a:rPr>
              <a:t>: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Edited </a:t>
            </a:r>
            <a:r>
              <a:rPr lang="en-US" sz="2800" dirty="0">
                <a:latin typeface="Consolas"/>
              </a:rPr>
              <a:t>/</a:t>
            </a:r>
            <a:r>
              <a:rPr lang="en-US" sz="2800" err="1">
                <a:latin typeface="Consolas"/>
              </a:rPr>
              <a:t>etc</a:t>
            </a:r>
            <a:r>
              <a:rPr lang="en-US" sz="2800" dirty="0">
                <a:latin typeface="Consolas"/>
              </a:rPr>
              <a:t>/network/interfaces</a:t>
            </a:r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Restarted networking with: </a:t>
            </a:r>
            <a:r>
              <a:rPr lang="en-US" sz="2800" err="1">
                <a:latin typeface="Consolas"/>
              </a:rPr>
              <a:t>sudo</a:t>
            </a:r>
            <a:r>
              <a:rPr lang="en-US" sz="2800" dirty="0">
                <a:latin typeface="Consolas"/>
              </a:rPr>
              <a:t> /</a:t>
            </a:r>
            <a:r>
              <a:rPr lang="en-US" sz="2800" err="1">
                <a:latin typeface="Consolas"/>
              </a:rPr>
              <a:t>etc</a:t>
            </a:r>
            <a:r>
              <a:rPr lang="en-US" sz="2800" dirty="0">
                <a:latin typeface="Consolas"/>
              </a:rPr>
              <a:t>/</a:t>
            </a:r>
            <a:r>
              <a:rPr lang="en-US" sz="2800" err="1">
                <a:latin typeface="Consolas"/>
              </a:rPr>
              <a:t>init.d</a:t>
            </a:r>
            <a:r>
              <a:rPr lang="en-US" sz="2800" dirty="0">
                <a:latin typeface="Consolas"/>
              </a:rPr>
              <a:t>/networking restart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b="1" dirty="0">
                <a:ea typeface="+mn-lt"/>
                <a:cs typeface="+mn-lt"/>
              </a:rPr>
              <a:t>Keywords</a:t>
            </a:r>
            <a:r>
              <a:rPr lang="en-US" sz="2800" dirty="0">
                <a:ea typeface="+mn-lt"/>
                <a:cs typeface="+mn-lt"/>
              </a:rPr>
              <a:t>: </a:t>
            </a:r>
            <a:r>
              <a:rPr lang="en-US" sz="2800" dirty="0">
                <a:latin typeface="Consolas"/>
              </a:rPr>
              <a:t>Linux network config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>
                <a:latin typeface="Consolas"/>
              </a:rPr>
              <a:t>static IP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>
                <a:latin typeface="Consolas"/>
              </a:rPr>
              <a:t>interfaces file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>
                <a:latin typeface="Consolas"/>
              </a:rPr>
              <a:t>manual subnet assignment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/>
              <a:buChar char="•"/>
            </a:pPr>
            <a:endParaRPr lang="en-US" sz="2800" dirty="0">
              <a:latin typeface="Consolas"/>
            </a:endParaRPr>
          </a:p>
          <a:p>
            <a:pPr marL="457200" lvl="1" indent="0">
              <a:buNone/>
            </a:pPr>
            <a:endParaRPr lang="en-US" sz="2800" dirty="0">
              <a:latin typeface="Bierstadt"/>
            </a:endParaRPr>
          </a:p>
        </p:txBody>
      </p:sp>
    </p:spTree>
    <p:extLst>
      <p:ext uri="{BB962C8B-B14F-4D97-AF65-F5344CB8AC3E}">
        <p14:creationId xmlns:p14="http://schemas.microsoft.com/office/powerpoint/2010/main" val="341007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B321-967D-5021-59AA-7E5887AC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03" y="676484"/>
            <a:ext cx="10508698" cy="744172"/>
          </a:xfrm>
        </p:spPr>
        <p:txBody>
          <a:bodyPr>
            <a:normAutofit/>
          </a:bodyPr>
          <a:lstStyle/>
          <a:p>
            <a:r>
              <a:rPr lang="en-US" sz="3600" u="sng" dirty="0">
                <a:ea typeface="+mj-lt"/>
                <a:cs typeface="+mj-lt"/>
              </a:rPr>
              <a:t>Successful Configuration For Metasploitable2 </a:t>
            </a:r>
            <a:endParaRPr lang="en-US" sz="3600" u="sng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952204-8115-C2D7-E21C-2E90CA270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000" y="1715967"/>
            <a:ext cx="6504094" cy="47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D1980C8-FD80-43D8-9D6A-0262A4D53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333F6-0A52-A64E-D5CB-92F8A0B8A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4572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u="sng" err="1"/>
              <a:t>PfSense</a:t>
            </a:r>
            <a:r>
              <a:rPr lang="en-US" sz="4000" u="sng" dirty="0"/>
              <a:t> Configuration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DF1E7B-A79C-B2D1-E966-B343B38F2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559" y="508090"/>
            <a:ext cx="4907170" cy="279708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17AA94-E7DC-691B-99B5-C625B0C8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" y="2582378"/>
            <a:ext cx="5011957" cy="14534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16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66E5-CE64-790D-7FEA-830FAC76BC1F}"/>
              </a:ext>
            </a:extLst>
          </p:cNvPr>
          <p:cNvSpPr txBox="1"/>
          <p:nvPr/>
        </p:nvSpPr>
        <p:spPr>
          <a:xfrm>
            <a:off x="519981" y="4444103"/>
            <a:ext cx="1113957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✅ Final Check: Confirm Lab Connectivity, I'm going to</a:t>
            </a:r>
            <a:r>
              <a:rPr lang="en-US" dirty="0">
                <a:ea typeface="+mn-lt"/>
                <a:cs typeface="+mn-lt"/>
              </a:rPr>
              <a:t> test all internal communication from your </a:t>
            </a:r>
            <a:r>
              <a:rPr lang="en-US" b="1" dirty="0">
                <a:ea typeface="+mn-lt"/>
                <a:cs typeface="+mn-lt"/>
              </a:rPr>
              <a:t>Kali attack box</a:t>
            </a:r>
            <a:r>
              <a:rPr lang="en-US" dirty="0">
                <a:ea typeface="+mn-lt"/>
                <a:cs typeface="+mn-lt"/>
              </a:rPr>
              <a:t> using </a:t>
            </a:r>
            <a:r>
              <a:rPr lang="en-US" dirty="0">
                <a:latin typeface="Consolas"/>
              </a:rPr>
              <a:t>ping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Validated full mesh connectivity between attacker and segmented targets using ICMP tests across manually assigned static addresses.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8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3226-E7D6-1D78-1760-F3325628B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738307"/>
            <a:ext cx="11155680" cy="56076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</a:t>
            </a:r>
            <a:r>
              <a:rPr lang="en-US" dirty="0">
                <a:ea typeface="+mn-lt"/>
                <a:cs typeface="+mn-lt"/>
              </a:rPr>
              <a:t>needed </a:t>
            </a:r>
            <a:r>
              <a:rPr lang="en-US" b="1" dirty="0">
                <a:ea typeface="+mn-lt"/>
                <a:cs typeface="+mn-lt"/>
              </a:rPr>
              <a:t>2 adapters</a:t>
            </a:r>
            <a:r>
              <a:rPr lang="en-US" dirty="0">
                <a:ea typeface="+mn-lt"/>
                <a:cs typeface="+mn-lt"/>
              </a:rPr>
              <a:t> for proper routing:</a:t>
            </a:r>
            <a:endParaRPr lang="en-US" dirty="0"/>
          </a:p>
          <a:p>
            <a:r>
              <a:rPr lang="en-US" dirty="0"/>
              <a:t>Adapter 1 – Internal Lab Network (Facing LAN)</a:t>
            </a:r>
          </a:p>
          <a:p>
            <a:r>
              <a:rPr lang="en-US" b="1" dirty="0">
                <a:ea typeface="+mn-lt"/>
                <a:cs typeface="+mn-lt"/>
              </a:rPr>
              <a:t>Attached to</a:t>
            </a:r>
            <a:r>
              <a:rPr lang="en-US" dirty="0">
                <a:ea typeface="+mn-lt"/>
                <a:cs typeface="+mn-lt"/>
              </a:rPr>
              <a:t>: Host-Only Adapter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Name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latin typeface="Consolas"/>
              </a:rPr>
              <a:t>vboxnet0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Adapter 2 – Simulated Internet</a:t>
            </a:r>
          </a:p>
          <a:p>
            <a:r>
              <a:rPr lang="en-US" b="1" dirty="0">
                <a:ea typeface="+mn-lt"/>
                <a:cs typeface="+mn-lt"/>
              </a:rPr>
              <a:t>Attached to</a:t>
            </a:r>
            <a:r>
              <a:rPr lang="en-US" dirty="0">
                <a:ea typeface="+mn-lt"/>
                <a:cs typeface="+mn-lt"/>
              </a:rPr>
              <a:t>: NAT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This allows </a:t>
            </a:r>
            <a:r>
              <a:rPr lang="en-US" dirty="0" err="1">
                <a:ea typeface="+mn-lt"/>
                <a:cs typeface="+mn-lt"/>
              </a:rPr>
              <a:t>pfSense</a:t>
            </a:r>
            <a:r>
              <a:rPr lang="en-US" dirty="0">
                <a:ea typeface="+mn-lt"/>
                <a:cs typeface="+mn-lt"/>
              </a:rPr>
              <a:t> to simulate an external WAN (for IDS/IPS/NAT exercises later).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✅ Final Check Before Boot:</a:t>
            </a:r>
          </a:p>
          <a:p>
            <a:r>
              <a:rPr lang="en-US" dirty="0">
                <a:ea typeface="+mn-lt"/>
                <a:cs typeface="+mn-lt"/>
              </a:rPr>
              <a:t>ISO is mounted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2 NICs set: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Host-Only (for LAN)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NAT (for WAN)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RAM and disk are configured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I now move to Boot the VM</a:t>
            </a:r>
            <a:r>
              <a:rPr lang="en-US" dirty="0">
                <a:ea typeface="+mn-lt"/>
                <a:cs typeface="+mn-lt"/>
              </a:rPr>
              <a:t> to begin </a:t>
            </a:r>
            <a:r>
              <a:rPr lang="en-US" dirty="0" err="1">
                <a:ea typeface="+mn-lt"/>
                <a:cs typeface="+mn-lt"/>
              </a:rPr>
              <a:t>pfSense</a:t>
            </a:r>
            <a:r>
              <a:rPr lang="en-US" dirty="0">
                <a:ea typeface="+mn-lt"/>
                <a:cs typeface="+mn-lt"/>
              </a:rPr>
              <a:t> installation.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1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C248-AABF-67F2-593E-0ECD87413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82" y="978408"/>
            <a:ext cx="4772133" cy="729795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Speaker Notes:</a:t>
            </a:r>
            <a:endParaRPr lang="en-US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832E-1409-C58A-564A-5F7F1F3D6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359" y="1859740"/>
            <a:ext cx="10853756" cy="45005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/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000" dirty="0"/>
              <a:t>Welcome to the Adversary Simulation &amp; Lateral Movement Lab. 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endParaRPr lang="en-US" sz="4000" dirty="0"/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000" dirty="0"/>
              <a:t>This project demonstrates a realistic red team engagement using multiple vulnerable VMs and network segmentation to simulate an attacker’s path from initial access to lateral movement and privilege escalation.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4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5EDA-84AD-6662-3137-A472CE11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62107"/>
            <a:ext cx="11155680" cy="1563682"/>
          </a:xfrm>
        </p:spPr>
        <p:txBody>
          <a:bodyPr>
            <a:normAutofit/>
          </a:bodyPr>
          <a:lstStyle/>
          <a:p>
            <a:r>
              <a:rPr lang="en-US" sz="2800" u="sng" dirty="0">
                <a:ea typeface="+mj-lt"/>
                <a:cs typeface="+mj-lt"/>
              </a:rPr>
              <a:t>Deployed </a:t>
            </a:r>
            <a:r>
              <a:rPr lang="en-US" sz="2800" u="sng" err="1">
                <a:ea typeface="+mj-lt"/>
                <a:cs typeface="+mj-lt"/>
              </a:rPr>
              <a:t>pfSense</a:t>
            </a:r>
            <a:r>
              <a:rPr lang="en-US" sz="2800" u="sng" dirty="0">
                <a:ea typeface="+mj-lt"/>
                <a:cs typeface="+mj-lt"/>
              </a:rPr>
              <a:t> firewall/router in virtual lab using UFS-based guided disk install to emulate segmented perimeter for lateral movement and pivot testing.</a:t>
            </a:r>
            <a:endParaRPr lang="en-US" sz="28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87E36-EA75-C6AA-CECC-DF24598A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02" y="2061023"/>
            <a:ext cx="11155680" cy="480249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I FIXED THE BOOT LOOP by (Remove Installer ISO)</a:t>
            </a:r>
          </a:p>
          <a:p>
            <a:r>
              <a:rPr lang="en-US" dirty="0"/>
              <a:t>🔧 Step 1: Power Off the </a:t>
            </a:r>
            <a:r>
              <a:rPr lang="en-US" dirty="0" err="1"/>
              <a:t>pfSense</a:t>
            </a:r>
            <a:r>
              <a:rPr lang="en-US" dirty="0"/>
              <a:t> VM</a:t>
            </a:r>
          </a:p>
          <a:p>
            <a:r>
              <a:rPr lang="en-US" dirty="0"/>
              <a:t>🔧 Step 2: Remove the ISO from Virtual Drive</a:t>
            </a:r>
          </a:p>
          <a:p>
            <a:r>
              <a:rPr lang="en-US" dirty="0"/>
              <a:t>🔧 Boot the Installed System</a:t>
            </a:r>
          </a:p>
          <a:p>
            <a:pPr marL="0" indent="0">
              <a:buNone/>
            </a:pPr>
            <a:r>
              <a:rPr lang="en-US" dirty="0"/>
              <a:t>Configured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pfSense</a:t>
            </a:r>
            <a:r>
              <a:rPr lang="en-US" dirty="0">
                <a:ea typeface="+mn-lt"/>
                <a:cs typeface="+mn-lt"/>
              </a:rPr>
              <a:t> with isolated LAN interface on vboxnet0 for traffic routing and internal pivot simulation.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Statically assigned gateway IP (192.168.**.1) for controlled red team lateral operations.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Configured </a:t>
            </a:r>
            <a:r>
              <a:rPr lang="en-US" dirty="0" err="1">
                <a:ea typeface="+mn-lt"/>
                <a:cs typeface="+mn-lt"/>
              </a:rPr>
              <a:t>pfSense</a:t>
            </a:r>
            <a:r>
              <a:rPr lang="en-US" dirty="0">
                <a:ea typeface="+mn-lt"/>
                <a:cs typeface="+mn-lt"/>
              </a:rPr>
              <a:t> with plaintext HTTP access on internal lab LAN to enable unencrypted traffic analysis and simplify management in a red team simulation.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Set </a:t>
            </a:r>
            <a:r>
              <a:rPr lang="en-US" b="1" dirty="0">
                <a:ea typeface="+mn-lt"/>
                <a:cs typeface="+mn-lt"/>
              </a:rPr>
              <a:t>LAN IPv4</a:t>
            </a:r>
            <a:r>
              <a:rPr lang="en-US" dirty="0">
                <a:ea typeface="+mn-lt"/>
                <a:cs typeface="+mn-lt"/>
              </a:rPr>
              <a:t> to </a:t>
            </a:r>
            <a:r>
              <a:rPr lang="en-US" dirty="0">
                <a:latin typeface="Consolas"/>
              </a:rPr>
              <a:t>192.168.**.1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Disabled </a:t>
            </a:r>
            <a:r>
              <a:rPr lang="en-US" b="1" dirty="0">
                <a:ea typeface="+mn-lt"/>
                <a:cs typeface="+mn-lt"/>
              </a:rPr>
              <a:t>DHCP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Disabled </a:t>
            </a:r>
            <a:r>
              <a:rPr lang="en-US" b="1" dirty="0">
                <a:ea typeface="+mn-lt"/>
                <a:cs typeface="+mn-lt"/>
              </a:rPr>
              <a:t>IPv6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Reverted to </a:t>
            </a:r>
            <a:r>
              <a:rPr lang="en-US" b="1" dirty="0">
                <a:ea typeface="+mn-lt"/>
                <a:cs typeface="+mn-lt"/>
              </a:rPr>
              <a:t>HTTP for Web UI</a:t>
            </a:r>
            <a:endParaRPr lang="en-US" dirty="0"/>
          </a:p>
          <a:p>
            <a:pPr indent="0">
              <a:buNone/>
            </a:pPr>
            <a:r>
              <a:rPr lang="en-US" dirty="0">
                <a:ea typeface="+mn-lt"/>
                <a:cs typeface="+mn-lt"/>
              </a:rPr>
              <a:t>This is the ideal hardened-yet-vulnerable </a:t>
            </a:r>
            <a:r>
              <a:rPr lang="en-US" b="1" dirty="0" err="1">
                <a:ea typeface="+mn-lt"/>
                <a:cs typeface="+mn-lt"/>
              </a:rPr>
              <a:t>pfSense</a:t>
            </a:r>
            <a:r>
              <a:rPr lang="en-US" b="1" dirty="0">
                <a:ea typeface="+mn-lt"/>
                <a:cs typeface="+mn-lt"/>
              </a:rPr>
              <a:t> segmentation node</a:t>
            </a:r>
            <a:r>
              <a:rPr lang="en-US" dirty="0">
                <a:ea typeface="+mn-lt"/>
                <a:cs typeface="+mn-lt"/>
              </a:rPr>
              <a:t> for lateral movement.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3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46C7-EBF4-2F32-9FF4-F45FC1B3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396" y="978408"/>
            <a:ext cx="9157228" cy="729796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Windows XP SP3 Configuration</a:t>
            </a:r>
            <a:endParaRPr lang="en-US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E3358-DF29-9027-B704-55354564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89" y="2118533"/>
            <a:ext cx="11155680" cy="39542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 Configured Host-Only virtual network (vboxnet0) for isolated adversary simulation.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Statically assigned IP addresses to attacker and target machines to maintain consistent recon and pivot paths.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Manually configured Host-Only network interface on VirtualBox, disabled DHCP for attack consistency, and statically assigned IPs for adversary emulation.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Manually provisioned virtualized attack lab using raw VMDK disk files and configured Host-Only networking for complete intra-VM isolation and static routing.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Problem I was able to fix was I got a </a:t>
            </a:r>
            <a:r>
              <a:rPr lang="en-US" b="1" dirty="0">
                <a:ea typeface="+mn-lt"/>
                <a:cs typeface="+mn-lt"/>
              </a:rPr>
              <a:t>Windows XP ISO</a:t>
            </a:r>
            <a:r>
              <a:rPr lang="en-US" dirty="0">
                <a:ea typeface="+mn-lt"/>
                <a:cs typeface="+mn-lt"/>
              </a:rPr>
              <a:t>, not a VMDK: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Which was </a:t>
            </a:r>
            <a:r>
              <a:rPr lang="en-US" b="1" dirty="0">
                <a:ea typeface="+mn-lt"/>
                <a:cs typeface="+mn-lt"/>
              </a:rPr>
              <a:t>not</a:t>
            </a:r>
            <a:r>
              <a:rPr lang="en-US" dirty="0">
                <a:ea typeface="+mn-lt"/>
                <a:cs typeface="+mn-lt"/>
              </a:rPr>
              <a:t> a virtual disk image — it’s a </a:t>
            </a:r>
            <a:r>
              <a:rPr lang="en-US" b="1" dirty="0">
                <a:ea typeface="+mn-lt"/>
                <a:cs typeface="+mn-lt"/>
              </a:rPr>
              <a:t>bootable CD installer</a:t>
            </a:r>
            <a:r>
              <a:rPr lang="en-US" dirty="0">
                <a:ea typeface="+mn-lt"/>
                <a:cs typeface="+mn-lt"/>
              </a:rPr>
              <a:t>. So no, I </a:t>
            </a:r>
            <a:r>
              <a:rPr lang="en-US" dirty="0" err="1">
                <a:ea typeface="+mn-lt"/>
                <a:cs typeface="+mn-lt"/>
              </a:rPr>
              <a:t>can not</a:t>
            </a:r>
            <a:r>
              <a:rPr lang="en-US" dirty="0">
                <a:ea typeface="+mn-lt"/>
                <a:cs typeface="+mn-lt"/>
              </a:rPr>
              <a:t> upload a </a:t>
            </a:r>
            <a:r>
              <a:rPr lang="en-US" dirty="0">
                <a:latin typeface="Consolas"/>
              </a:rPr>
              <a:t>.</a:t>
            </a:r>
            <a:r>
              <a:rPr lang="en-US" dirty="0" err="1">
                <a:latin typeface="Consolas"/>
              </a:rPr>
              <a:t>vmdk</a:t>
            </a:r>
            <a:r>
              <a:rPr lang="en-US" dirty="0">
                <a:ea typeface="+mn-lt"/>
                <a:cs typeface="+mn-lt"/>
              </a:rPr>
              <a:t>, what  I did was prepare to </a:t>
            </a:r>
            <a:r>
              <a:rPr lang="en-US" b="1" dirty="0">
                <a:ea typeface="+mn-lt"/>
                <a:cs typeface="+mn-lt"/>
              </a:rPr>
              <a:t>install XP from scratch</a:t>
            </a:r>
            <a:r>
              <a:rPr lang="en-US" dirty="0">
                <a:ea typeface="+mn-lt"/>
                <a:cs typeface="+mn-lt"/>
              </a:rPr>
              <a:t> using that ISO inside VirtualBox.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79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534B-0EBB-A92C-332B-184B3501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06" y="690861"/>
            <a:ext cx="10609341" cy="859191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I Created and Install </a:t>
            </a:r>
            <a:r>
              <a:rPr lang="en-US" u="sng" dirty="0" err="1">
                <a:ea typeface="+mj-lt"/>
                <a:cs typeface="+mj-lt"/>
              </a:rPr>
              <a:t>WinXP</a:t>
            </a:r>
            <a:r>
              <a:rPr lang="en-US" u="sng" dirty="0">
                <a:ea typeface="+mj-lt"/>
                <a:cs typeface="+mj-lt"/>
              </a:rPr>
              <a:t> in VirtualBox</a:t>
            </a:r>
            <a:endParaRPr lang="en-US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1E8F-07E5-0977-5B68-A16FBAEDC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03" y="1557817"/>
            <a:ext cx="5764172" cy="5133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VirtualBox → New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Name: </a:t>
            </a:r>
            <a:r>
              <a:rPr lang="en-US" dirty="0" err="1">
                <a:latin typeface="Consolas"/>
              </a:rPr>
              <a:t>WinXP</a:t>
            </a:r>
            <a:endParaRPr lang="en-US" dirty="0" err="1"/>
          </a:p>
          <a:p>
            <a:pPr lvl="1"/>
            <a:r>
              <a:rPr lang="en-US" dirty="0">
                <a:ea typeface="+mn-lt"/>
                <a:cs typeface="+mn-lt"/>
              </a:rPr>
              <a:t>Type: </a:t>
            </a:r>
            <a:r>
              <a:rPr lang="en-US" dirty="0">
                <a:latin typeface="Consolas"/>
              </a:rPr>
              <a:t>Microsoft Windows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Version: </a:t>
            </a:r>
            <a:r>
              <a:rPr lang="en-US" dirty="0">
                <a:latin typeface="Consolas"/>
              </a:rPr>
              <a:t>Windows XP (32-bit)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Assign RAM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512 MB</a:t>
            </a:r>
            <a:r>
              <a:rPr lang="en-US" dirty="0">
                <a:ea typeface="+mn-lt"/>
                <a:cs typeface="+mn-lt"/>
              </a:rPr>
              <a:t> (1024 MB)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Create a New Virtual Hard Disk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VDI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Dynamically allocated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Size: 10–20 GB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Attach the ISO Installer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Select: </a:t>
            </a:r>
            <a:r>
              <a:rPr lang="en-US" dirty="0">
                <a:latin typeface="Consolas"/>
              </a:rPr>
              <a:t>en_windows_xp_professional_with_service_pack_3_x86_cd_vl_x14-73974.iso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84E85-96CE-CE47-9BAC-27F11D66A14F}"/>
              </a:ext>
            </a:extLst>
          </p:cNvPr>
          <p:cNvSpPr txBox="1"/>
          <p:nvPr/>
        </p:nvSpPr>
        <p:spPr>
          <a:xfrm>
            <a:off x="6269127" y="1710007"/>
            <a:ext cx="5144219" cy="4907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Network Setup</a:t>
            </a:r>
            <a:endParaRPr lang="en-US" dirty="0"/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b="1" dirty="0"/>
              <a:t>Attached to</a:t>
            </a:r>
            <a:r>
              <a:rPr lang="en-US" dirty="0"/>
              <a:t>: Host-Only Adapter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b="1" dirty="0"/>
              <a:t>Name</a:t>
            </a:r>
            <a:r>
              <a:rPr lang="en-US" dirty="0"/>
              <a:t>: </a:t>
            </a:r>
            <a:r>
              <a:rPr lang="en-US" dirty="0">
                <a:latin typeface="Consolas"/>
              </a:rPr>
              <a:t>vboxnet0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Start VM → Install Windows XP</a:t>
            </a:r>
            <a:endParaRPr lang="en-US" dirty="0"/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Proceed with standard XP install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Set password if needed, no product key required for lab ops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After install: manually assign static IP in Control Panel</a:t>
            </a:r>
          </a:p>
          <a:p>
            <a:pPr lvl="1">
              <a:lnSpc>
                <a:spcPct val="110000"/>
              </a:lnSpc>
              <a:spcBef>
                <a:spcPts val="500"/>
              </a:spcBef>
            </a:pPr>
            <a:r>
              <a:rPr lang="en-US" dirty="0"/>
              <a:t>️ Optional: Speed It Up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Disable Windows updates and unnecessary services (this is an exploit target, not a production system).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7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85AE-FFFE-19F5-ACD4-06FD0B9F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05239"/>
            <a:ext cx="11155680" cy="1736209"/>
          </a:xfrm>
        </p:spPr>
        <p:txBody>
          <a:bodyPr>
            <a:noAutofit/>
          </a:bodyPr>
          <a:lstStyle/>
          <a:p>
            <a:r>
              <a:rPr lang="en-US" sz="3600" u="sng" dirty="0">
                <a:ea typeface="+mj-lt"/>
                <a:cs typeface="+mj-lt"/>
              </a:rPr>
              <a:t>Installed legacy OS target from ISO using VirtualBox IDE interface to simulate unpatched SMB and RPC vectors for adversary emulation.</a:t>
            </a:r>
            <a:endParaRPr lang="en-US" sz="36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36D5-2770-EBAB-1D2C-812F5912F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⚠️ After Installation</a:t>
            </a:r>
          </a:p>
          <a:p>
            <a:r>
              <a:rPr lang="en-US" b="1" dirty="0">
                <a:ea typeface="+mn-lt"/>
                <a:cs typeface="+mn-lt"/>
              </a:rPr>
              <a:t>Manually configure the IP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IP Address: </a:t>
            </a:r>
            <a:r>
              <a:rPr lang="en-US" dirty="0">
                <a:latin typeface="Consolas"/>
              </a:rPr>
              <a:t>192.168.**.30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Subnet Mask: </a:t>
            </a:r>
            <a:r>
              <a:rPr lang="en-US" dirty="0">
                <a:latin typeface="Consolas"/>
              </a:rPr>
              <a:t>255.255.255.0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Gateway: </a:t>
            </a:r>
            <a:r>
              <a:rPr lang="en-US" dirty="0">
                <a:latin typeface="Consolas"/>
              </a:rPr>
              <a:t>192.168.**.1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Disable Windows Firewall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Windows Firewall &gt; Off. This keeps SMB and RPC reachable for testing.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Installed and hardened Windows XP SP3 for attack simulation using ISO deployment, custom networking, and service exposure via SMBv1.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67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09992-A724-4F91-1234-692C4EB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31" y="849012"/>
            <a:ext cx="6943114" cy="729795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SOLVING PRODUCT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E20D4-9ACF-FD88-F8A7-B7940E26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03513"/>
            <a:ext cx="11155680" cy="39973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Since this is for a </a:t>
            </a:r>
            <a:r>
              <a:rPr lang="en-US" b="1" dirty="0">
                <a:ea typeface="+mn-lt"/>
                <a:cs typeface="+mn-lt"/>
              </a:rPr>
              <a:t>Red Team lab in a closed, non-production environment</a:t>
            </a:r>
            <a:r>
              <a:rPr lang="en-US" dirty="0">
                <a:ea typeface="+mn-lt"/>
                <a:cs typeface="+mn-lt"/>
              </a:rPr>
              <a:t>, I legally use a </a:t>
            </a:r>
            <a:r>
              <a:rPr lang="en-US" b="1" dirty="0">
                <a:ea typeface="+mn-lt"/>
                <a:cs typeface="+mn-lt"/>
              </a:rPr>
              <a:t>Volume License Key (VLK)</a:t>
            </a:r>
            <a:r>
              <a:rPr lang="en-US" dirty="0">
                <a:ea typeface="+mn-lt"/>
                <a:cs typeface="+mn-lt"/>
              </a:rPr>
              <a:t> intended for educational or internal testing purposes.</a:t>
            </a:r>
            <a:endParaRPr lang="en-US" dirty="0"/>
          </a:p>
          <a:p>
            <a:r>
              <a:rPr lang="en-US" dirty="0"/>
              <a:t> I Used The Windows XP VLK (Public/Leak-Approved for Labs)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This is: V2C47-MK7JD-3R89F-D2KXW-VPK3J</a:t>
            </a:r>
          </a:p>
          <a:p>
            <a:r>
              <a:rPr lang="en-US" dirty="0">
                <a:ea typeface="+mn-lt"/>
                <a:cs typeface="+mn-lt"/>
              </a:rPr>
              <a:t>A </a:t>
            </a:r>
            <a:r>
              <a:rPr lang="en-US" b="1" dirty="0">
                <a:ea typeface="+mn-lt"/>
                <a:cs typeface="+mn-lt"/>
              </a:rPr>
              <a:t>widely known XP Professional SP3 VL key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Used in penetration testing labs like </a:t>
            </a:r>
            <a:r>
              <a:rPr lang="en-US" dirty="0" err="1">
                <a:ea typeface="+mn-lt"/>
                <a:cs typeface="+mn-lt"/>
              </a:rPr>
              <a:t>HackTheBox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dirty="0" err="1">
                <a:ea typeface="+mn-lt"/>
                <a:cs typeface="+mn-lt"/>
              </a:rPr>
              <a:t>TryHackMe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Works with </a:t>
            </a:r>
            <a:r>
              <a:rPr lang="en-US" b="1" dirty="0">
                <a:ea typeface="+mn-lt"/>
                <a:cs typeface="+mn-lt"/>
              </a:rPr>
              <a:t>en_windows_xp_professional_with_service_pack_3_x86_cd_vl_x14-73974.iso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Reminder (Legal Note)</a:t>
            </a:r>
          </a:p>
          <a:p>
            <a:r>
              <a:rPr lang="en-US" dirty="0">
                <a:ea typeface="+mn-lt"/>
                <a:cs typeface="+mn-lt"/>
              </a:rPr>
              <a:t>Since I'm using this inside a </a:t>
            </a:r>
            <a:r>
              <a:rPr lang="en-US" b="1" dirty="0">
                <a:ea typeface="+mn-lt"/>
                <a:cs typeface="+mn-lt"/>
              </a:rPr>
              <a:t>lab that I control</a:t>
            </a:r>
            <a:r>
              <a:rPr lang="en-US" dirty="0">
                <a:ea typeface="+mn-lt"/>
                <a:cs typeface="+mn-lt"/>
              </a:rPr>
              <a:t>, with no external network access, for </a:t>
            </a:r>
            <a:r>
              <a:rPr lang="en-US" b="1" dirty="0">
                <a:ea typeface="+mn-lt"/>
                <a:cs typeface="+mn-lt"/>
              </a:rPr>
              <a:t>training and testing only</a:t>
            </a:r>
            <a:r>
              <a:rPr lang="en-US" dirty="0">
                <a:ea typeface="+mn-lt"/>
                <a:cs typeface="+mn-lt"/>
              </a:rPr>
              <a:t> — this falls under fair educational and ethical red team simulation.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48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0C63-A539-06D3-ACC9-075C161E0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77124"/>
            <a:ext cx="11155680" cy="1592437"/>
          </a:xfrm>
        </p:spPr>
        <p:txBody>
          <a:bodyPr>
            <a:normAutofit/>
          </a:bodyPr>
          <a:lstStyle/>
          <a:p>
            <a:r>
              <a:rPr lang="en-US" sz="3200" u="sng" dirty="0">
                <a:ea typeface="+mj-lt"/>
                <a:cs typeface="+mj-lt"/>
              </a:rPr>
              <a:t>I isolated vulnerable machines in an air-gapped subnet to ensure controlled adversary simulation and safe exploit execution.</a:t>
            </a:r>
            <a:endParaRPr lang="en-US" sz="32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195F7-3D52-84EB-4D2C-653ACFEEF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952419"/>
            <a:ext cx="11155680" cy="3249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Red Team Lab Rule: No Internet for Targets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This lab is a </a:t>
            </a:r>
            <a:r>
              <a:rPr lang="en-US" b="1" dirty="0">
                <a:ea typeface="+mn-lt"/>
                <a:cs typeface="+mn-lt"/>
              </a:rPr>
              <a:t>simulated, segmented attack environment</a:t>
            </a:r>
            <a:r>
              <a:rPr lang="en-US" dirty="0">
                <a:ea typeface="+mn-lt"/>
                <a:cs typeface="+mn-lt"/>
              </a:rPr>
              <a:t>, where I simulate attacks from Kali → Metasploitable2 / </a:t>
            </a:r>
            <a:r>
              <a:rPr lang="en-US" dirty="0" err="1">
                <a:ea typeface="+mn-lt"/>
                <a:cs typeface="+mn-lt"/>
              </a:rPr>
              <a:t>WinXP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All machines live in an </a:t>
            </a:r>
            <a:r>
              <a:rPr lang="en-US" b="1" dirty="0">
                <a:ea typeface="+mn-lt"/>
                <a:cs typeface="+mn-lt"/>
              </a:rPr>
              <a:t>isolated virtual network</a:t>
            </a:r>
            <a:r>
              <a:rPr lang="en-US" dirty="0">
                <a:ea typeface="+mn-lt"/>
                <a:cs typeface="+mn-lt"/>
              </a:rPr>
              <a:t> (like </a:t>
            </a:r>
            <a:r>
              <a:rPr lang="en-US" dirty="0">
                <a:latin typeface="Consolas"/>
              </a:rPr>
              <a:t>vboxnet0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Internet connectivity is disabled intentionally</a:t>
            </a:r>
            <a:r>
              <a:rPr lang="en-US" dirty="0">
                <a:ea typeface="+mn-lt"/>
                <a:cs typeface="+mn-lt"/>
              </a:rPr>
              <a:t> to: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Prevent XP from trying to update (pointless and risky)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Prevent real-world malware or remote connections from XP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Keep all testing controlled and safe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9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6D90-D1AB-0442-49BA-85939A3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980624"/>
          </a:xfrm>
        </p:spPr>
        <p:txBody>
          <a:bodyPr>
            <a:noAutofit/>
          </a:bodyPr>
          <a:lstStyle/>
          <a:p>
            <a:r>
              <a:rPr lang="en-US" sz="3200" u="sng" dirty="0">
                <a:ea typeface="+mj-lt"/>
                <a:cs typeface="+mj-lt"/>
              </a:rPr>
              <a:t>Configured static IP and disabled host-based firewall to expose legacy Windows XP services for controlled adversary simulation and exploit testing.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F75A7-1916-5835-512F-5E466CCF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426872"/>
            <a:ext cx="11155680" cy="255963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Configured legacy Windows XP SP3 target for exploit testing, bypassed registration prompts to simulate unpatched, exposed systems commonly seen in real-world threat surfaces.</a:t>
            </a:r>
          </a:p>
          <a:p>
            <a:r>
              <a:rPr lang="en-US" dirty="0">
                <a:ea typeface="+mn-lt"/>
                <a:cs typeface="+mn-lt"/>
              </a:rPr>
              <a:t>Disabled built-in firewall to simulate real-world legacy exposure common in unsegmented flat networks.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✅ </a:t>
            </a:r>
            <a:r>
              <a:rPr lang="en-US" b="1" dirty="0">
                <a:ea typeface="+mn-lt"/>
                <a:cs typeface="+mn-lt"/>
              </a:rPr>
              <a:t>Ping was successful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✅ Static IP + firewall settings are correct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✅ XP is now a vulnerable asset</a:t>
            </a:r>
            <a:r>
              <a:rPr lang="en-US" dirty="0">
                <a:ea typeface="+mn-lt"/>
                <a:cs typeface="+mn-lt"/>
              </a:rPr>
              <a:t> in my kill chain, awaiting recon and exploitation.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01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9FB8E5-6466-48D1-A250-C0CC9E5D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21FD3-109C-268B-41FF-226B7B17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kern="1200" dirty="0">
                <a:latin typeface="+mj-lt"/>
                <a:ea typeface="+mj-ea"/>
                <a:cs typeface="+mj-cs"/>
              </a:rPr>
              <a:t>Successful Configuration For </a:t>
            </a:r>
            <a:r>
              <a:rPr lang="en-US" b="1" u="sng" kern="1200" dirty="0" err="1">
                <a:latin typeface="+mj-lt"/>
                <a:ea typeface="+mj-ea"/>
                <a:cs typeface="+mj-cs"/>
              </a:rPr>
              <a:t>WinXP</a:t>
            </a:r>
            <a:r>
              <a:rPr lang="en-US" b="1" u="sng" kern="1200" dirty="0">
                <a:latin typeface="+mj-lt"/>
                <a:ea typeface="+mj-ea"/>
                <a:cs typeface="+mj-cs"/>
              </a:rPr>
              <a:t> x86</a:t>
            </a:r>
          </a:p>
          <a:p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with a blue and white screen&#10;&#10;AI-generated content may be incorrect.">
            <a:extLst>
              <a:ext uri="{FF2B5EF4-FFF2-40B4-BE49-F238E27FC236}">
                <a16:creationId xmlns:a16="http://schemas.microsoft.com/office/drawing/2014/main" id="{57D9EC05-958F-D262-AF9F-3CEE6204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1" r="6803" b="1"/>
          <a:stretch>
            <a:fillRect/>
          </a:stretch>
        </p:blipFill>
        <p:spPr>
          <a:xfrm>
            <a:off x="6662168" y="657371"/>
            <a:ext cx="2349991" cy="2349991"/>
          </a:xfrm>
          <a:prstGeom prst="rect">
            <a:avLst/>
          </a:prstGeom>
        </p:spPr>
      </p:pic>
      <p:pic>
        <p:nvPicPr>
          <p:cNvPr id="5" name="Picture Placeholder 4" descr="A computer screen with a blue screen&#10;&#10;AI-generated content may be incorrect.">
            <a:extLst>
              <a:ext uri="{FF2B5EF4-FFF2-40B4-BE49-F238E27FC236}">
                <a16:creationId xmlns:a16="http://schemas.microsoft.com/office/drawing/2014/main" id="{003F8FE1-4133-6A25-299B-10786E029E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r="4" b="365"/>
          <a:stretch>
            <a:fillRect/>
          </a:stretch>
        </p:blipFill>
        <p:spPr>
          <a:xfrm>
            <a:off x="9327224" y="657371"/>
            <a:ext cx="2356127" cy="235612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36FBC7-CFD8-75DE-1AB7-B73CF60C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22" b="-2"/>
          <a:stretch>
            <a:fillRect/>
          </a:stretch>
        </p:blipFill>
        <p:spPr>
          <a:xfrm>
            <a:off x="508650" y="3842455"/>
            <a:ext cx="2349991" cy="249695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E2A680-DAC6-DDAC-37D5-322952ACDE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" b="4043"/>
          <a:stretch>
            <a:fillRect/>
          </a:stretch>
        </p:blipFill>
        <p:spPr>
          <a:xfrm>
            <a:off x="3173706" y="3842455"/>
            <a:ext cx="2356127" cy="2503478"/>
          </a:xfrm>
          <a:prstGeom prst="rect">
            <a:avLst/>
          </a:prstGeom>
        </p:spPr>
      </p:pic>
      <p:pic>
        <p:nvPicPr>
          <p:cNvPr id="10" name="Picture 9" descr="A computer screen with a logo on it&#10;&#10;AI-generated content may be incorrect.">
            <a:extLst>
              <a:ext uri="{FF2B5EF4-FFF2-40B4-BE49-F238E27FC236}">
                <a16:creationId xmlns:a16="http://schemas.microsoft.com/office/drawing/2014/main" id="{F207678E-ADE8-B754-4F26-9DE56BC1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594" y="3239758"/>
            <a:ext cx="4320396" cy="336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77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902C-5A1F-FEBF-6DD5-3B6375D1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07" y="1000768"/>
            <a:ext cx="5478641" cy="495527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FINAL OUTCOME:</a:t>
            </a:r>
          </a:p>
          <a:p>
            <a:pPr marL="285750" indent="-285750">
              <a:lnSpc>
                <a:spcPct val="90000"/>
              </a:lnSpc>
            </a:pPr>
            <a:r>
              <a:rPr lang="en-US" sz="3200" b="0" dirty="0"/>
              <a:t>Kali successfully pings all three systems (XP, Metasploitable2, </a:t>
            </a:r>
            <a:r>
              <a:rPr lang="en-US" sz="3200" b="0" dirty="0" err="1"/>
              <a:t>pfSense</a:t>
            </a:r>
            <a:r>
              <a:rPr lang="en-US" sz="3200" b="0" dirty="0"/>
              <a:t>).</a:t>
            </a:r>
          </a:p>
          <a:p>
            <a:pPr marL="285750" indent="-285750">
              <a:lnSpc>
                <a:spcPct val="90000"/>
              </a:lnSpc>
            </a:pPr>
            <a:r>
              <a:rPr lang="en-US" sz="3200" dirty="0"/>
              <a:t>All machines are statically </a:t>
            </a:r>
            <a:r>
              <a:rPr lang="en-US" sz="3200" b="0" dirty="0"/>
              <a:t>assigned and fully reachable over 192.168.**.0/24</a:t>
            </a:r>
          </a:p>
          <a:p>
            <a:pPr marL="285750" indent="-285750">
              <a:lnSpc>
                <a:spcPct val="90000"/>
              </a:lnSpc>
            </a:pPr>
            <a:r>
              <a:rPr lang="en-US" sz="3200" dirty="0"/>
              <a:t>Environment ready for </a:t>
            </a:r>
            <a:r>
              <a:rPr lang="en-US" sz="3200" b="0" dirty="0"/>
              <a:t>exploitation, pivoting, and recon ops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D0C058D-27D4-3139-E199-E2C11099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D146B7-AB33-A61D-E4D7-7FFA838A0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9897" y="1000768"/>
            <a:ext cx="4596733" cy="4956048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94E0531-D614-3CB6-996E-FF0184A3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9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6E47-2EF5-CFCF-9D5F-20AA908A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Baseline Snapshots Completed (Network-Validated)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F7773-1760-DF4B-534C-0CBC3B6E8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   Objective:</a:t>
            </a:r>
            <a:r>
              <a:rPr lang="en-US" sz="2000" dirty="0">
                <a:ea typeface="+mn-lt"/>
                <a:cs typeface="+mn-lt"/>
              </a:rPr>
              <a:t> Preserve a stable, network-validated lab state before commencing Recon Ops.</a:t>
            </a:r>
            <a:endParaRPr lang="en-US" sz="2000" dirty="0"/>
          </a:p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Key Outcomes: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All VMs </a:t>
            </a:r>
            <a:r>
              <a:rPr lang="en-US" sz="2000" b="1" dirty="0">
                <a:ea typeface="+mn-lt"/>
                <a:cs typeface="+mn-lt"/>
              </a:rPr>
              <a:t>powered up in correct sequence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pfSense</a:t>
            </a:r>
            <a:r>
              <a:rPr lang="en-US" sz="2000" dirty="0">
                <a:ea typeface="+mn-lt"/>
                <a:cs typeface="+mn-lt"/>
              </a:rPr>
              <a:t> → Metasploitable2 → </a:t>
            </a:r>
            <a:r>
              <a:rPr lang="en-US" sz="2000" err="1">
                <a:ea typeface="+mn-lt"/>
                <a:cs typeface="+mn-lt"/>
              </a:rPr>
              <a:t>WinXP</a:t>
            </a:r>
            <a:r>
              <a:rPr lang="en-US" sz="2000" dirty="0">
                <a:ea typeface="+mn-lt"/>
                <a:cs typeface="+mn-lt"/>
              </a:rPr>
              <a:t> → Kali).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Static IPs</a:t>
            </a:r>
            <a:r>
              <a:rPr lang="en-US" sz="2000" dirty="0">
                <a:ea typeface="+mn-lt"/>
                <a:cs typeface="+mn-lt"/>
              </a:rPr>
              <a:t> confirmed for each system.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100% Ping Success</a:t>
            </a:r>
            <a:r>
              <a:rPr lang="en-US" sz="2000" dirty="0">
                <a:ea typeface="+mn-lt"/>
                <a:cs typeface="+mn-lt"/>
              </a:rPr>
              <a:t> across all nodes (end-to-end reachability verified).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Snapshots created</a:t>
            </a:r>
            <a:r>
              <a:rPr lang="en-US" sz="2000" dirty="0">
                <a:ea typeface="+mn-lt"/>
                <a:cs typeface="+mn-lt"/>
              </a:rPr>
              <a:t> for </a:t>
            </a:r>
            <a:r>
              <a:rPr lang="en-US" sz="2000" err="1">
                <a:ea typeface="+mn-lt"/>
                <a:cs typeface="+mn-lt"/>
              </a:rPr>
              <a:t>pfSense</a:t>
            </a:r>
            <a:r>
              <a:rPr lang="en-US" sz="2000" dirty="0">
                <a:ea typeface="+mn-lt"/>
                <a:cs typeface="+mn-lt"/>
              </a:rPr>
              <a:t>, Metasploitable2, and </a:t>
            </a:r>
            <a:r>
              <a:rPr lang="en-US" sz="2000" err="1">
                <a:ea typeface="+mn-lt"/>
                <a:cs typeface="+mn-lt"/>
              </a:rPr>
              <a:t>WinXP</a:t>
            </a:r>
            <a:r>
              <a:rPr lang="en-US" sz="2000" dirty="0">
                <a:ea typeface="+mn-lt"/>
                <a:cs typeface="+mn-lt"/>
              </a:rPr>
              <a:t> at optimal configuration state.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VM IP Map</a:t>
            </a:r>
            <a:r>
              <a:rPr lang="en-US" sz="2000" dirty="0">
                <a:ea typeface="+mn-lt"/>
                <a:cs typeface="+mn-lt"/>
              </a:rPr>
              <a:t> stored in Kali for persistent reference.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031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6425-573A-F908-2F05-A786DC8B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907" y="777125"/>
            <a:ext cx="4254548" cy="68666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84980-020D-66F2-2251-5C18F6E4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471553"/>
            <a:ext cx="11155680" cy="509004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800" dirty="0">
                <a:ea typeface="+mn-lt"/>
                <a:cs typeface="+mn-lt"/>
              </a:rPr>
              <a:t>Realistic Red Team Engagement in Isolated Virtual Lab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Target: Metasploitable2, Windows XP SP3, </a:t>
            </a:r>
            <a:r>
              <a:rPr lang="en-US" sz="2800" dirty="0" err="1">
                <a:ea typeface="+mn-lt"/>
                <a:cs typeface="+mn-lt"/>
              </a:rPr>
              <a:t>pfSense</a:t>
            </a:r>
            <a:endParaRPr lang="en-US" sz="2800" dirty="0" err="1"/>
          </a:p>
          <a:p>
            <a:r>
              <a:rPr lang="en-US" sz="2800" dirty="0">
                <a:ea typeface="+mn-lt"/>
                <a:cs typeface="+mn-lt"/>
              </a:rPr>
              <a:t>Objective: Initial Access → Pivot → Privilege Escalation → Defensive Evasion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Tool Stack: Kali Linux, Metasploit, </a:t>
            </a:r>
            <a:r>
              <a:rPr lang="en-US" sz="2800" err="1">
                <a:ea typeface="+mn-lt"/>
                <a:cs typeface="+mn-lt"/>
              </a:rPr>
              <a:t>CrackMapExec</a:t>
            </a:r>
            <a:r>
              <a:rPr lang="en-US" sz="2800" dirty="0">
                <a:ea typeface="+mn-lt"/>
                <a:cs typeface="+mn-lt"/>
              </a:rPr>
              <a:t>, Nmap, </a:t>
            </a:r>
            <a:r>
              <a:rPr lang="en-US" sz="2800" err="1">
                <a:ea typeface="+mn-lt"/>
                <a:cs typeface="+mn-lt"/>
              </a:rPr>
              <a:t>Impacket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BloodHound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Environment: Kali Linux 6.12.33 + Metasploitable2 + Windows XP SP3 + </a:t>
            </a:r>
            <a:r>
              <a:rPr lang="en-US" sz="2800" err="1">
                <a:ea typeface="+mn-lt"/>
                <a:cs typeface="+mn-lt"/>
              </a:rPr>
              <a:t>pfSense</a:t>
            </a:r>
            <a:endParaRPr lang="en-US" sz="2800" err="1"/>
          </a:p>
          <a:p>
            <a:pPr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Emulate attacker lifecycle (Recon → Exploitation → Persistence → Lateral Movement)</a:t>
            </a:r>
            <a:endParaRPr lang="en-US"/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Test </a:t>
            </a:r>
            <a:r>
              <a:rPr lang="en-US" sz="2800" b="1" dirty="0">
                <a:ea typeface="+mn-lt"/>
                <a:cs typeface="+mn-lt"/>
              </a:rPr>
              <a:t>network segmentation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b="1" dirty="0">
                <a:ea typeface="+mn-lt"/>
                <a:cs typeface="+mn-lt"/>
              </a:rPr>
              <a:t>privilege escalation paths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Document </a:t>
            </a:r>
            <a:r>
              <a:rPr lang="en-US" sz="2800" b="1" dirty="0">
                <a:ea typeface="+mn-lt"/>
                <a:cs typeface="+mn-lt"/>
              </a:rPr>
              <a:t>EDR evasion</a:t>
            </a:r>
            <a:r>
              <a:rPr lang="en-US" sz="2800" dirty="0">
                <a:ea typeface="+mn-lt"/>
                <a:cs typeface="+mn-lt"/>
              </a:rPr>
              <a:t> and </a:t>
            </a:r>
            <a:r>
              <a:rPr lang="en-US" sz="2800" b="1" dirty="0">
                <a:ea typeface="+mn-lt"/>
                <a:cs typeface="+mn-lt"/>
              </a:rPr>
              <a:t>persistence mechanisms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Deliver </a:t>
            </a:r>
            <a:r>
              <a:rPr lang="en-US" sz="2800" b="1" dirty="0">
                <a:ea typeface="+mn-lt"/>
                <a:cs typeface="+mn-lt"/>
              </a:rPr>
              <a:t>resume-ready report</a:t>
            </a:r>
            <a:r>
              <a:rPr lang="en-US" sz="2800" dirty="0">
                <a:ea typeface="+mn-lt"/>
                <a:cs typeface="+mn-lt"/>
              </a:rPr>
              <a:t> with defense gaps + recommendations</a:t>
            </a: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1665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A004E-EF04-3475-AB0D-68DAFD64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075" y="978408"/>
            <a:ext cx="7777002" cy="729796"/>
          </a:xfrm>
        </p:spPr>
        <p:txBody>
          <a:bodyPr>
            <a:normAutofit/>
          </a:bodyPr>
          <a:lstStyle/>
          <a:p>
            <a:r>
              <a:rPr lang="en-US" sz="4000" u="sng" dirty="0"/>
              <a:t>Penetration Testing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224A3-7FC8-A8C5-3379-0658F22F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30344"/>
            <a:ext cx="11155680" cy="441430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Virtualized Cyber Range</a:t>
            </a:r>
          </a:p>
          <a:p>
            <a:r>
              <a:rPr lang="en-US" dirty="0">
                <a:ea typeface="+mn-lt"/>
                <a:cs typeface="+mn-lt"/>
              </a:rPr>
              <a:t>Static IP Configuration</a:t>
            </a:r>
          </a:p>
          <a:p>
            <a:r>
              <a:rPr lang="en-US" dirty="0">
                <a:ea typeface="+mn-lt"/>
                <a:cs typeface="+mn-lt"/>
              </a:rPr>
              <a:t>Host-Only Networking</a:t>
            </a:r>
          </a:p>
          <a:p>
            <a:r>
              <a:rPr lang="en-US" dirty="0">
                <a:ea typeface="+mn-lt"/>
                <a:cs typeface="+mn-lt"/>
              </a:rPr>
              <a:t>Network Gateway Configuration (</a:t>
            </a:r>
            <a:r>
              <a:rPr lang="en-US" dirty="0" err="1">
                <a:ea typeface="+mn-lt"/>
                <a:cs typeface="+mn-lt"/>
              </a:rPr>
              <a:t>pfSense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r>
              <a:rPr lang="en-US" dirty="0">
                <a:ea typeface="+mn-lt"/>
                <a:cs typeface="+mn-lt"/>
              </a:rPr>
              <a:t>Baseline Snapshot Management</a:t>
            </a:r>
          </a:p>
          <a:p>
            <a:r>
              <a:rPr lang="en-US" dirty="0">
                <a:ea typeface="+mn-lt"/>
                <a:cs typeface="+mn-lt"/>
              </a:rPr>
              <a:t>Environment Hardening</a:t>
            </a:r>
          </a:p>
          <a:p>
            <a:r>
              <a:rPr lang="en-US" dirty="0">
                <a:ea typeface="+mn-lt"/>
                <a:cs typeface="+mn-lt"/>
              </a:rPr>
              <a:t>Red Team Infrastructure Setup</a:t>
            </a:r>
          </a:p>
          <a:p>
            <a:r>
              <a:rPr lang="en-US" dirty="0">
                <a:ea typeface="+mn-lt"/>
                <a:cs typeface="+mn-lt"/>
              </a:rPr>
              <a:t>Pre-Engagement Validation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Impact: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This baseline snapshot strategy ensures rapid environment recovery</a:t>
            </a:r>
            <a:r>
              <a:rPr lang="en-US" dirty="0">
                <a:ea typeface="+mn-lt"/>
                <a:cs typeface="+mn-lt"/>
              </a:rPr>
              <a:t> in case of misconfiguration during exploitation or pivoting, enabling repeatable, reliable penetration testing workflows — </a:t>
            </a:r>
            <a:r>
              <a:rPr lang="en-US" b="1" dirty="0">
                <a:ea typeface="+mn-lt"/>
                <a:cs typeface="+mn-lt"/>
              </a:rPr>
              <a:t>a capability hiring managers expect for professional Red Team operators.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59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E2DC-7E17-A510-DB95-BE9A88B2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77" y="978408"/>
            <a:ext cx="10609342" cy="1002965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Reconnaissance Operations (Recon Ops)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DDAB-464C-2C35-DDBC-DF64C459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11155680" cy="1581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 Objective: I</a:t>
            </a:r>
            <a:r>
              <a:rPr lang="en-US" dirty="0">
                <a:ea typeface="+mn-lt"/>
                <a:cs typeface="+mn-lt"/>
              </a:rPr>
              <a:t> Identified live hosts, enumerate open ports/services, detect operating systems, and build the initial </a:t>
            </a:r>
            <a:r>
              <a:rPr lang="en-US" b="1" dirty="0">
                <a:ea typeface="+mn-lt"/>
                <a:cs typeface="+mn-lt"/>
              </a:rPr>
              <a:t>attack surface map</a:t>
            </a:r>
            <a:r>
              <a:rPr lang="en-US" dirty="0">
                <a:ea typeface="+mn-lt"/>
                <a:cs typeface="+mn-lt"/>
              </a:rPr>
              <a:t> for the Red Team Lab.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Host Discovery (Ping Sweep)</a:t>
            </a:r>
          </a:p>
          <a:p>
            <a:r>
              <a:rPr lang="en-US" b="1" dirty="0">
                <a:ea typeface="+mn-lt"/>
                <a:cs typeface="+mn-lt"/>
              </a:rPr>
              <a:t>Purpose:</a:t>
            </a:r>
            <a:r>
              <a:rPr lang="en-US" dirty="0">
                <a:ea typeface="+mn-lt"/>
                <a:cs typeface="+mn-lt"/>
              </a:rPr>
              <a:t> I did Confirm all reachable systems in the subnet.</a:t>
            </a:r>
          </a:p>
          <a:p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D7F1471-E833-0BD6-4678-6EEC8E79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316622"/>
            <a:ext cx="62484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01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14EF-CF6B-A98D-F72B-783992E0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62" y="762748"/>
            <a:ext cx="7618852" cy="945456"/>
          </a:xfrm>
        </p:spPr>
        <p:txBody>
          <a:bodyPr/>
          <a:lstStyle/>
          <a:p>
            <a:r>
              <a:rPr lang="en-US" u="sng" dirty="0">
                <a:ea typeface="+mj-lt"/>
                <a:cs typeface="+mj-lt"/>
              </a:rPr>
              <a:t>Quick Port &amp; Service Scan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C2175-53C9-45B9-6BD6-1508BEB4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190420"/>
            <a:ext cx="4915907" cy="24158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Purpose:</a:t>
            </a:r>
            <a:endParaRPr lang="en-US" dirty="0"/>
          </a:p>
          <a:p>
            <a:r>
              <a:rPr lang="en-US" dirty="0">
                <a:latin typeface="Consolas"/>
              </a:rPr>
              <a:t>-</a:t>
            </a:r>
            <a:r>
              <a:rPr lang="en-US" dirty="0" err="1">
                <a:latin typeface="Consolas"/>
              </a:rPr>
              <a:t>sS</a:t>
            </a:r>
            <a:r>
              <a:rPr lang="en-US" dirty="0">
                <a:ea typeface="+mn-lt"/>
                <a:cs typeface="+mn-lt"/>
              </a:rPr>
              <a:t> → Stealth TCP SYN scan</a:t>
            </a:r>
            <a:endParaRPr lang="en-US" dirty="0"/>
          </a:p>
          <a:p>
            <a:r>
              <a:rPr lang="en-US" dirty="0">
                <a:latin typeface="Consolas"/>
              </a:rPr>
              <a:t>-</a:t>
            </a:r>
            <a:r>
              <a:rPr lang="en-US" dirty="0" err="1">
                <a:latin typeface="Consolas"/>
              </a:rPr>
              <a:t>sV</a:t>
            </a:r>
            <a:r>
              <a:rPr lang="en-US" dirty="0">
                <a:ea typeface="+mn-lt"/>
                <a:cs typeface="+mn-lt"/>
              </a:rPr>
              <a:t> → Service version detection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</a:rPr>
              <a:t>top-ports 100</a:t>
            </a:r>
            <a:r>
              <a:rPr lang="en-US" dirty="0">
                <a:ea typeface="+mn-lt"/>
                <a:cs typeface="+mn-lt"/>
              </a:rPr>
              <a:t>  Scans most common 100 ports</a:t>
            </a:r>
            <a:endParaRPr lang="en-US" dirty="0"/>
          </a:p>
        </p:txBody>
      </p:sp>
      <p:pic>
        <p:nvPicPr>
          <p:cNvPr id="4" name="Picture 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AC5EB702-2A34-D3F4-31D5-80813958C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706" y="1719533"/>
            <a:ext cx="624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42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9D49-EB68-BDF3-1189-B7F62C7D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1251578"/>
            <a:ext cx="4729002" cy="1549304"/>
          </a:xfrm>
        </p:spPr>
        <p:txBody>
          <a:bodyPr>
            <a:normAutofit/>
          </a:bodyPr>
          <a:lstStyle/>
          <a:p>
            <a:r>
              <a:rPr lang="en-US" u="sng" dirty="0">
                <a:ea typeface="+mj-lt"/>
                <a:cs typeface="+mj-lt"/>
              </a:rPr>
              <a:t>Full Port Range Scan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FCB9-3993-3E86-9E45-AD396D52F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412493"/>
            <a:ext cx="4729001" cy="26602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Purpose:</a:t>
            </a:r>
            <a:r>
              <a:rPr lang="en-US" dirty="0">
                <a:ea typeface="+mn-lt"/>
                <a:cs typeface="+mn-lt"/>
              </a:rPr>
              <a:t> Identify </a:t>
            </a:r>
            <a:r>
              <a:rPr lang="en-US" i="1" dirty="0">
                <a:ea typeface="+mn-lt"/>
                <a:cs typeface="+mn-lt"/>
              </a:rPr>
              <a:t>all</a:t>
            </a:r>
            <a:r>
              <a:rPr lang="en-US" dirty="0">
                <a:ea typeface="+mn-lt"/>
                <a:cs typeface="+mn-lt"/>
              </a:rPr>
              <a:t> open ports, even uncommon ones that could be hidden backdoors or misconfigured services.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01182-ADC0-FF16-8CAD-0C589E74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26" y="606725"/>
            <a:ext cx="62674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3435-FA8B-B604-860B-EC461473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438483"/>
            <a:ext cx="4642737" cy="1419908"/>
          </a:xfrm>
        </p:spPr>
        <p:txBody>
          <a:bodyPr/>
          <a:lstStyle/>
          <a:p>
            <a:r>
              <a:rPr lang="en-US" u="sng" dirty="0">
                <a:ea typeface="+mj-lt"/>
                <a:cs typeface="+mj-lt"/>
              </a:rPr>
              <a:t>OS Fingerprinting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7020-48C3-EB56-800D-CBF0C3119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613777"/>
            <a:ext cx="4642737" cy="22577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Purpose:</a:t>
            </a:r>
            <a:r>
              <a:rPr lang="en-US" dirty="0">
                <a:ea typeface="+mn-lt"/>
                <a:cs typeface="+mn-lt"/>
              </a:rPr>
              <a:t> Detect operating systems and kernel versions for tailored exploits.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09185ED-A753-3673-293D-D318DCE3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81" y="2860465"/>
            <a:ext cx="62674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0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076F9-BF22-9355-939D-4DD28867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463040"/>
          </a:xfrm>
        </p:spPr>
        <p:txBody>
          <a:bodyPr>
            <a:normAutofit/>
          </a:bodyPr>
          <a:lstStyle/>
          <a:p>
            <a:r>
              <a:rPr lang="en-US" u="sng" dirty="0">
                <a:ea typeface="+mj-lt"/>
                <a:cs typeface="+mj-lt"/>
              </a:rPr>
              <a:t>Generate HTML Report</a:t>
            </a:r>
            <a:endParaRPr lang="en-US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48630-9644-B496-3399-9EC80AC02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020056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Purpose:</a:t>
            </a:r>
            <a:endParaRPr lang="en-US"/>
          </a:p>
          <a:p>
            <a:r>
              <a:rPr lang="en-US" dirty="0">
                <a:latin typeface="Consolas"/>
              </a:rPr>
              <a:t>-A</a:t>
            </a:r>
            <a:r>
              <a:rPr lang="en-US" dirty="0">
                <a:ea typeface="+mn-lt"/>
                <a:cs typeface="+mn-lt"/>
              </a:rPr>
              <a:t> → Aggressive scan (OS, services, scripts, traceroute)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Saves output in </a:t>
            </a:r>
            <a:r>
              <a:rPr lang="en-US" b="1" dirty="0">
                <a:ea typeface="+mn-lt"/>
                <a:cs typeface="+mn-lt"/>
              </a:rPr>
              <a:t>XML</a:t>
            </a:r>
            <a:r>
              <a:rPr lang="en-US" dirty="0">
                <a:ea typeface="+mn-lt"/>
                <a:cs typeface="+mn-lt"/>
              </a:rPr>
              <a:t> &amp; converts to HTML for professional reporting.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9C0FEA-FB30-09A8-621A-ED04BC7DD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52" r="1" b="4143"/>
          <a:stretch>
            <a:fillRect/>
          </a:stretch>
        </p:blipFill>
        <p:spPr>
          <a:xfrm>
            <a:off x="6560598" y="508090"/>
            <a:ext cx="5122753" cy="278375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829C42F-70D9-B1FB-63D1-42DD28D4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01" r="1" b="1"/>
          <a:stretch>
            <a:fillRect/>
          </a:stretch>
        </p:blipFill>
        <p:spPr>
          <a:xfrm>
            <a:off x="6560598" y="3566160"/>
            <a:ext cx="5122753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4ED4-827C-96ED-1A32-D9485972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471" y="978408"/>
            <a:ext cx="3176248" cy="744173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56DAB-8947-AB16-9345-581BDBFEC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30344"/>
            <a:ext cx="11155680" cy="48312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Nmap Host Discovery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Service Version Enumeration</a:t>
            </a:r>
          </a:p>
          <a:p>
            <a:r>
              <a:rPr lang="en-US" dirty="0">
                <a:ea typeface="+mn-lt"/>
                <a:cs typeface="+mn-lt"/>
              </a:rPr>
              <a:t>TCP SYN Scanning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OS Fingerprinting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Attack Surface Mapping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Aggressive Reconnaissance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Red Team Engagement Workflow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Vulnerability Discovery Prep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Impact: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By completing this recon phase, I establish a data-driven engagement plan</a:t>
            </a:r>
            <a:r>
              <a:rPr lang="en-US" dirty="0">
                <a:ea typeface="+mn-lt"/>
                <a:cs typeface="+mn-lt"/>
              </a:rPr>
              <a:t> — identifying exactly which ports, protocols, and services form the exploitable footprint of each target. This mirrors </a:t>
            </a:r>
            <a:r>
              <a:rPr lang="en-US" b="1" dirty="0">
                <a:ea typeface="+mn-lt"/>
                <a:cs typeface="+mn-lt"/>
              </a:rPr>
              <a:t>real-world penetration testing methodology</a:t>
            </a:r>
            <a:r>
              <a:rPr lang="en-US" dirty="0">
                <a:ea typeface="+mn-lt"/>
                <a:cs typeface="+mn-lt"/>
              </a:rPr>
              <a:t> that employers expect Red Team specialists to master.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54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A0B7-A645-0A78-5EC5-B2346B07A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641" y="978408"/>
            <a:ext cx="10278663" cy="729796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Vulnerability Mapping &amp; Exploit Planning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BAE6-A037-0C90-CC7F-A385B319E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44722"/>
            <a:ext cx="11155680" cy="46012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Objective:</a:t>
            </a:r>
            <a:r>
              <a:rPr lang="en-US" dirty="0">
                <a:ea typeface="+mn-lt"/>
                <a:cs typeface="+mn-lt"/>
              </a:rPr>
              <a:t> Correlate discovered services from my results with known vulnerabilities (CVEs), identify possible exploitation paths, and prepare tailored attack strategies.</a:t>
            </a:r>
          </a:p>
          <a:p>
            <a:r>
              <a:rPr lang="en-US" dirty="0">
                <a:ea typeface="+mn-lt"/>
                <a:cs typeface="+mn-lt"/>
              </a:rPr>
              <a:t>Parse Recon Data for Services &amp; Versions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192.168.**.** (Metasploitable2):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 → Backdoor Command Execution (CVE-2011-2523)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OpenSSH 4.7p1 → User Enumeration (CVE-2008-0166)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Apache 2.2.8 → Multiple DoS/Overflow CVEs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MySQL 5.0.51a → Auth Bypass (CVE-2012-2122)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192.168.**.** (Windows XP):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MSRPC (135/</a:t>
            </a:r>
            <a:r>
              <a:rPr lang="en-US" dirty="0" err="1">
                <a:ea typeface="+mn-lt"/>
                <a:cs typeface="+mn-lt"/>
              </a:rPr>
              <a:t>tcp</a:t>
            </a:r>
            <a:r>
              <a:rPr lang="en-US" dirty="0">
                <a:ea typeface="+mn-lt"/>
                <a:cs typeface="+mn-lt"/>
              </a:rPr>
              <a:t>) → MS08-067 Remote Code Execution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NetBIOS/SMB (139, 445) → </a:t>
            </a:r>
            <a:r>
              <a:rPr lang="en-US" dirty="0" err="1">
                <a:ea typeface="+mn-lt"/>
                <a:cs typeface="+mn-lt"/>
              </a:rPr>
              <a:t>EternalBlue</a:t>
            </a:r>
            <a:r>
              <a:rPr lang="en-US" dirty="0">
                <a:ea typeface="+mn-lt"/>
                <a:cs typeface="+mn-lt"/>
              </a:rPr>
              <a:t> (MS17-010), SMB Relay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60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7239-04B1-4E3B-4AC9-346F2B10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396" y="1150936"/>
            <a:ext cx="7705115" cy="988588"/>
          </a:xfrm>
        </p:spPr>
        <p:txBody>
          <a:bodyPr>
            <a:normAutofit/>
          </a:bodyPr>
          <a:lstStyle/>
          <a:p>
            <a:r>
              <a:rPr lang="en-US" u="sng" dirty="0">
                <a:ea typeface="+mj-lt"/>
                <a:cs typeface="+mj-lt"/>
              </a:rPr>
              <a:t>Search Exploit Databases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285F-2339-41B5-21E7-31AC6933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21098"/>
            <a:ext cx="11155680" cy="3824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Metasploit Search (Kali Linux)</a:t>
            </a: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msfconsole</a:t>
            </a:r>
            <a:endParaRPr lang="en-US" dirty="0" err="1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search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search MS08-067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search MS17-010</a:t>
            </a:r>
            <a:endParaRPr lang="en-US" dirty="0"/>
          </a:p>
          <a:p>
            <a:pPr marL="285750" indent="-285750"/>
            <a:r>
              <a:rPr lang="en-US">
                <a:ea typeface="+mn-lt"/>
                <a:cs typeface="+mn-lt"/>
              </a:rPr>
              <a:t>Exploit-DB Search (Terminal)</a:t>
            </a: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searchsploit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</a:t>
            </a:r>
            <a:endParaRPr lang="en-US" dirty="0"/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searchsploit</a:t>
            </a:r>
            <a:r>
              <a:rPr lang="en-US" dirty="0">
                <a:ea typeface="+mn-lt"/>
                <a:cs typeface="+mn-lt"/>
              </a:rPr>
              <a:t> "Windows XP MS08-067"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391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2EC7-4C32-8D81-BB44-607031DE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11" y="978408"/>
            <a:ext cx="6813719" cy="729795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Exploit Priority Matrix</a:t>
            </a:r>
            <a:endParaRPr lang="en-US" u="sn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DC4E92-9386-2BD6-578A-4DEE762343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700" y="2578100"/>
          <a:ext cx="111569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491">
                  <a:extLst>
                    <a:ext uri="{9D8B030D-6E8A-4147-A177-3AD203B41FA5}">
                      <a16:colId xmlns:a16="http://schemas.microsoft.com/office/drawing/2014/main" val="2180349539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860352851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27725166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128960677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63195804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1327234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6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940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64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73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7297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157836-343C-DC73-F8F5-BC8C142D2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52604"/>
              </p:ext>
            </p:extLst>
          </p:nvPr>
        </p:nvGraphicFramePr>
        <p:xfrm>
          <a:off x="0" y="2103120"/>
          <a:ext cx="12192000" cy="37460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699638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608846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2587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471030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68347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96240537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Target 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Service/Port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CVE/Exploit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Risk 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Exploit Tool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411258"/>
                  </a:ext>
                </a:extLst>
              </a:tr>
              <a:tr h="948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192.168.**.**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FTP/21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CVE-2011-2523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Metasploit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Creates shell as 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79852"/>
                  </a:ext>
                </a:extLst>
              </a:tr>
              <a:tr h="948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192.168.**.**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MySQL/3306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CVE-2012-2122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Python 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 authentication needed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824667"/>
                  </a:ext>
                </a:extLst>
              </a:tr>
              <a:tr h="5350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192.168.**.**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SMB/445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MS17-010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Metasploit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EternalBlue</a:t>
                      </a:r>
                      <a:r>
                        <a:rPr lang="en-US" dirty="0"/>
                        <a:t> 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286781"/>
                  </a:ext>
                </a:extLst>
              </a:tr>
              <a:tr h="948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192.168.**.**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MSRPC/135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MS08-067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Metasploit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Reliable XP takeover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788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29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9FCA-FC0E-5311-7441-B224225C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33" y="849012"/>
            <a:ext cx="7892019" cy="974210"/>
          </a:xfrm>
        </p:spPr>
        <p:txBody>
          <a:bodyPr>
            <a:normAutofit/>
          </a:bodyPr>
          <a:lstStyle/>
          <a:p>
            <a:r>
              <a:rPr lang="en-US" u="sng" dirty="0">
                <a:ea typeface="+mj-lt"/>
                <a:cs typeface="+mj-lt"/>
              </a:rPr>
              <a:t>Lab Objectives &amp; Scope</a:t>
            </a:r>
            <a:endParaRPr lang="en-US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40374-E735-D763-E66B-7E3E72941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830985"/>
            <a:ext cx="11155680" cy="45437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Explore Exploitation techniques, Perform Lateral Movement between Hosts, and Privilege Escalation.</a:t>
            </a:r>
          </a:p>
          <a:p>
            <a:r>
              <a:rPr lang="en-US" sz="2400" dirty="0">
                <a:ea typeface="+mn-lt"/>
                <a:cs typeface="+mn-lt"/>
              </a:rPr>
              <a:t>Simulate adversary behavior in a segmented network environment.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Gain initial access on vulnerable targets (Metasploitable2 &amp; Windows XP).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Capture and analyze network traffic.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Achieve persistence, and findings.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Capture traffic and analyze defense evasion tactics.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Document outcomes for red teaming portfolio and career impact.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5559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35DF-DBA9-4E56-4FF0-DD1096AA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409728"/>
            <a:ext cx="4642737" cy="2713870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Proof of Concept Non-Intrusive  Vulnerability Confirmation</a:t>
            </a:r>
            <a:endParaRPr lang="en-US" b="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F014-018B-F42D-0918-33037D87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5109023"/>
            <a:ext cx="4901530" cy="13375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Purpose:</a:t>
            </a:r>
            <a:r>
              <a:rPr lang="en-US" dirty="0">
                <a:ea typeface="+mn-lt"/>
                <a:cs typeface="+mn-lt"/>
              </a:rPr>
              <a:t> Verifies exploitability without crashing services.</a:t>
            </a:r>
            <a:endParaRPr lang="en-US" dirty="0"/>
          </a:p>
        </p:txBody>
      </p:sp>
      <p:pic>
        <p:nvPicPr>
          <p:cNvPr id="4" name="Picture 3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BB53720F-AF16-D358-4D1F-6E2EDCB3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713" y="678342"/>
            <a:ext cx="6238875" cy="6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31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1946-DD5C-0930-98AE-B994F6053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679" y="978408"/>
            <a:ext cx="8165191" cy="916701"/>
          </a:xfrm>
        </p:spPr>
        <p:txBody>
          <a:bodyPr/>
          <a:lstStyle/>
          <a:p>
            <a:r>
              <a:rPr lang="en-US" u="sng" dirty="0">
                <a:ea typeface="+mj-lt"/>
                <a:cs typeface="+mj-lt"/>
              </a:rPr>
              <a:t>Attack Chain Planning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C0F9-9A1E-5738-62B3-D0F0753F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420457"/>
            <a:ext cx="11155680" cy="39254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Pivot Plan:</a:t>
            </a:r>
            <a:endParaRPr lang="en-US" sz="2800" dirty="0"/>
          </a:p>
          <a:p>
            <a:r>
              <a:rPr lang="en-US" sz="2800" b="1" dirty="0">
                <a:ea typeface="+mn-lt"/>
                <a:cs typeface="+mn-lt"/>
              </a:rPr>
              <a:t>Initial Foothold</a:t>
            </a:r>
            <a:r>
              <a:rPr lang="en-US" sz="2800" dirty="0">
                <a:ea typeface="+mn-lt"/>
                <a:cs typeface="+mn-lt"/>
              </a:rPr>
              <a:t> — Exploit </a:t>
            </a:r>
            <a:r>
              <a:rPr lang="en-US" sz="2800" dirty="0" err="1">
                <a:ea typeface="+mn-lt"/>
                <a:cs typeface="+mn-lt"/>
              </a:rPr>
              <a:t>vsftpd</a:t>
            </a:r>
            <a:r>
              <a:rPr lang="en-US" sz="2800" dirty="0">
                <a:ea typeface="+mn-lt"/>
                <a:cs typeface="+mn-lt"/>
              </a:rPr>
              <a:t> backdoor on Metasploitable2 for root shell.</a:t>
            </a:r>
            <a:endParaRPr lang="en-US" sz="2800" dirty="0"/>
          </a:p>
          <a:p>
            <a:r>
              <a:rPr lang="en-US" sz="2800" b="1" dirty="0">
                <a:ea typeface="+mn-lt"/>
                <a:cs typeface="+mn-lt"/>
              </a:rPr>
              <a:t>Internal Recon</a:t>
            </a:r>
            <a:r>
              <a:rPr lang="en-US" sz="2800" dirty="0">
                <a:ea typeface="+mn-lt"/>
                <a:cs typeface="+mn-lt"/>
              </a:rPr>
              <a:t> — Enumerate MySQL DBs for credentials.</a:t>
            </a:r>
            <a:endParaRPr lang="en-US" sz="2800" dirty="0"/>
          </a:p>
          <a:p>
            <a:r>
              <a:rPr lang="en-US" sz="2800" b="1" dirty="0">
                <a:ea typeface="+mn-lt"/>
                <a:cs typeface="+mn-lt"/>
              </a:rPr>
              <a:t>Lateral Movement</a:t>
            </a:r>
            <a:r>
              <a:rPr lang="en-US" sz="2800" dirty="0">
                <a:ea typeface="+mn-lt"/>
                <a:cs typeface="+mn-lt"/>
              </a:rPr>
              <a:t> — Use creds to access Windows XP SMB shares.</a:t>
            </a:r>
            <a:endParaRPr lang="en-US" sz="2800" dirty="0"/>
          </a:p>
          <a:p>
            <a:r>
              <a:rPr lang="en-US" sz="2800" b="1" dirty="0">
                <a:ea typeface="+mn-lt"/>
                <a:cs typeface="+mn-lt"/>
              </a:rPr>
              <a:t>Privilege Escalation</a:t>
            </a:r>
            <a:r>
              <a:rPr lang="en-US" sz="2800" dirty="0">
                <a:ea typeface="+mn-lt"/>
                <a:cs typeface="+mn-lt"/>
              </a:rPr>
              <a:t> — Deploy MS17-010 or MS08-067 for SYSTEM access.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5842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8F8A-2928-8184-67A9-9CF9C7E5A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623" y="762748"/>
            <a:ext cx="6181115" cy="801682"/>
          </a:xfrm>
        </p:spPr>
        <p:txBody>
          <a:bodyPr/>
          <a:lstStyle/>
          <a:p>
            <a:r>
              <a:rPr lang="en-US" u="sng" dirty="0">
                <a:ea typeface="+mj-lt"/>
                <a:cs typeface="+mj-lt"/>
              </a:rPr>
              <a:t>Cybersecurity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73F23-82C2-7EC9-DE97-DBBACAAF6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01590"/>
            <a:ext cx="11155680" cy="46443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CVE Analysis &amp; Exploit Matching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Vulnerability Mapping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Exploit Prioritization Matrix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Metasploit Framework Usage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Exploit-DB Integration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Red Team Attack Planning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Pivoting &amp; Lateral Movement Strategy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Safe Vulnerability Verification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Impact: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This phase transforms raw recon data into an actionable exploitation roadmap</a:t>
            </a:r>
            <a:r>
              <a:rPr lang="en-US" dirty="0">
                <a:ea typeface="+mn-lt"/>
                <a:cs typeface="+mn-lt"/>
              </a:rPr>
              <a:t>, mirroring professional Red Team workflows. By mapping services to known CVEs and ranking them by risk, I can deliver </a:t>
            </a:r>
            <a:r>
              <a:rPr lang="en-US" b="1" dirty="0">
                <a:ea typeface="+mn-lt"/>
                <a:cs typeface="+mn-lt"/>
              </a:rPr>
              <a:t>precision-targeted attacks</a:t>
            </a:r>
            <a:r>
              <a:rPr lang="en-US" dirty="0">
                <a:ea typeface="+mn-lt"/>
                <a:cs typeface="+mn-lt"/>
              </a:rPr>
              <a:t> instead of random exploitation attempts — a skill highly sought in offensive security teams.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1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8CFE7-676B-06D9-09BE-3F6F084C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969" y="978408"/>
            <a:ext cx="5930775" cy="974210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Live Exploitation Phase</a:t>
            </a:r>
            <a:endParaRPr lang="en-US" u="sng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77907A-82C2-1AF3-BFE5-90D79577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1381122"/>
            <a:ext cx="4959823" cy="409185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5AF33-9D15-9012-4A95-5D3574D42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912" y="1974760"/>
            <a:ext cx="5758247" cy="460121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Objective:</a:t>
            </a:r>
            <a:r>
              <a:rPr lang="en-US" dirty="0">
                <a:ea typeface="+mn-lt"/>
                <a:cs typeface="+mn-lt"/>
              </a:rPr>
              <a:t> Execute the highest-priority, confirmed exploits from previous results to obtain initial and secondary footholds in this lab network, while also documenting every step for repeatability and reporting.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Initial Access on Metasploitable2 via </a:t>
            </a:r>
            <a:r>
              <a:rPr lang="en-US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 Backdoor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I established </a:t>
            </a:r>
            <a:r>
              <a:rPr lang="en-US" b="1" dirty="0">
                <a:ea typeface="+mn-lt"/>
                <a:cs typeface="+mn-lt"/>
              </a:rPr>
              <a:t>root</a:t>
            </a:r>
            <a:r>
              <a:rPr lang="en-US" dirty="0">
                <a:ea typeface="+mn-lt"/>
                <a:cs typeface="+mn-lt"/>
              </a:rPr>
              <a:t> shell access on the Metasploitable2 box via the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 backdoor. Where I </a:t>
            </a:r>
            <a:r>
              <a:rPr lang="en-US" b="1" dirty="0">
                <a:ea typeface="+mn-lt"/>
                <a:cs typeface="+mn-lt"/>
              </a:rPr>
              <a:t>Interact with the session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Target: Metasploitable2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Vulnerability: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 backdoor (CVE-2011-2523)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Access level: root shell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94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87CF-CAEB-6EF5-417F-1BA2B72D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77125"/>
            <a:ext cx="11155680" cy="931078"/>
          </a:xfrm>
        </p:spPr>
        <p:txBody>
          <a:bodyPr/>
          <a:lstStyle/>
          <a:p>
            <a:r>
              <a:rPr lang="en-US" u="sng" dirty="0">
                <a:ea typeface="+mj-lt"/>
                <a:cs typeface="+mj-lt"/>
              </a:rPr>
              <a:t>Recon Ops: Exploitation and Host Profiling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3967-336A-A00F-FBE8-A4C44E2AC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17250"/>
            <a:ext cx="11155680" cy="44286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Objective:</a:t>
            </a:r>
            <a:r>
              <a:rPr lang="en-US" dirty="0"/>
              <a:t> Leverage</a:t>
            </a:r>
            <a:r>
              <a:rPr lang="en-US" dirty="0">
                <a:ea typeface="+mn-lt"/>
                <a:cs typeface="+mn-lt"/>
              </a:rPr>
              <a:t> service enumeration results to gain access and profile the compromised system.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 </a:t>
            </a:r>
            <a:r>
              <a:rPr lang="en-US" dirty="0" err="1">
                <a:ea typeface="+mn-lt"/>
                <a:cs typeface="+mn-lt"/>
              </a:rPr>
              <a:t>ths</a:t>
            </a:r>
            <a:r>
              <a:rPr lang="en-US" dirty="0">
                <a:ea typeface="+mn-lt"/>
                <a:cs typeface="+mn-lt"/>
              </a:rPr>
              <a:t> phase I Exploited </a:t>
            </a:r>
            <a:r>
              <a:rPr lang="en-US" b="1" dirty="0" err="1">
                <a:ea typeface="+mn-lt"/>
                <a:cs typeface="+mn-lt"/>
              </a:rPr>
              <a:t>vsftpd</a:t>
            </a:r>
            <a:r>
              <a:rPr lang="en-US" b="1" dirty="0">
                <a:ea typeface="+mn-lt"/>
                <a:cs typeface="+mn-lt"/>
              </a:rPr>
              <a:t> 2.3.4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Spawned a root shell on </a:t>
            </a:r>
            <a:r>
              <a:rPr lang="en-US" b="1" dirty="0">
                <a:ea typeface="+mn-lt"/>
                <a:cs typeface="+mn-lt"/>
              </a:rPr>
              <a:t>Metasploitable2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Verified target details (</a:t>
            </a:r>
            <a:r>
              <a:rPr lang="en-US" dirty="0" err="1">
                <a:latin typeface="Consolas"/>
              </a:rPr>
              <a:t>uname</a:t>
            </a:r>
            <a:r>
              <a:rPr lang="en-US" dirty="0">
                <a:latin typeface="Consolas"/>
              </a:rPr>
              <a:t> -a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latin typeface="Consolas"/>
              </a:rPr>
              <a:t>ifconfig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latin typeface="Consolas"/>
              </a:rPr>
              <a:t>whoami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>
              <a:buNone/>
            </a:pPr>
            <a:r>
              <a:rPr lang="en-US" b="1" dirty="0"/>
              <a:t>Phase 1 — Exploitation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Target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latin typeface="Consolas"/>
              </a:rPr>
              <a:t>192.168.**.**</a:t>
            </a:r>
            <a:r>
              <a:rPr lang="en-US" dirty="0">
                <a:ea typeface="+mn-lt"/>
                <a:cs typeface="+mn-lt"/>
              </a:rPr>
              <a:t> (Metasploitable2)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Service</a:t>
            </a:r>
            <a:r>
              <a:rPr lang="en-US" dirty="0">
                <a:ea typeface="+mn-lt"/>
                <a:cs typeface="+mn-lt"/>
              </a:rPr>
              <a:t>: FTP (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2.3.4)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Vulnerability</a:t>
            </a:r>
            <a:r>
              <a:rPr lang="en-US" dirty="0">
                <a:ea typeface="+mn-lt"/>
                <a:cs typeface="+mn-lt"/>
              </a:rPr>
              <a:t>: Embedded backdoor (CVE-2011-2523)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Exploit Used</a:t>
            </a:r>
            <a:r>
              <a:rPr lang="en-US" dirty="0">
                <a:ea typeface="+mn-lt"/>
                <a:cs typeface="+mn-lt"/>
              </a:rPr>
              <a:t>: msf6 &gt; use exploit/</a:t>
            </a:r>
            <a:r>
              <a:rPr lang="en-US" dirty="0" err="1">
                <a:ea typeface="+mn-lt"/>
                <a:cs typeface="+mn-lt"/>
              </a:rPr>
              <a:t>unix</a:t>
            </a:r>
            <a:r>
              <a:rPr lang="en-US" dirty="0">
                <a:ea typeface="+mn-lt"/>
                <a:cs typeface="+mn-lt"/>
              </a:rPr>
              <a:t>/ftp/vsftpd_234_backdoor | set RHOSTS 192.168.**.** | set RPORT 2 | set VERBOSE true | run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Result</a:t>
            </a:r>
            <a:r>
              <a:rPr lang="en-US" dirty="0">
                <a:ea typeface="+mn-lt"/>
                <a:cs typeface="+mn-lt"/>
              </a:rPr>
              <a:t>: Root shell session established | UID: </a:t>
            </a:r>
            <a:r>
              <a:rPr lang="en-US" dirty="0" err="1">
                <a:ea typeface="+mn-lt"/>
                <a:cs typeface="+mn-lt"/>
              </a:rPr>
              <a:t>uid</a:t>
            </a:r>
            <a:r>
              <a:rPr lang="en-US" dirty="0">
                <a:ea typeface="+mn-lt"/>
                <a:cs typeface="+mn-lt"/>
              </a:rPr>
              <a:t>=0(root) gid=0(root)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75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D299-535F-E9A2-040F-B49F69FA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377" y="676484"/>
            <a:ext cx="9574172" cy="686663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Phase 2 — Post-Exploitation Recon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11BA7-1D8E-07E8-CF63-9EF9F457F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514685"/>
            <a:ext cx="11155680" cy="4831251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sz="4400" dirty="0"/>
              <a:t>I Executed commands in the remote shell.</a:t>
            </a:r>
            <a:endParaRPr lang="en-US" dirty="0"/>
          </a:p>
          <a:p>
            <a:r>
              <a:rPr lang="en-US" sz="4400" dirty="0" err="1">
                <a:ea typeface="+mn-lt"/>
                <a:cs typeface="+mn-lt"/>
              </a:rPr>
              <a:t>uname</a:t>
            </a:r>
            <a:r>
              <a:rPr lang="en-US" sz="4400" dirty="0">
                <a:ea typeface="+mn-lt"/>
                <a:cs typeface="+mn-lt"/>
              </a:rPr>
              <a:t> -a</a:t>
            </a:r>
            <a:endParaRPr lang="en-US" sz="4400" dirty="0"/>
          </a:p>
          <a:p>
            <a:pPr marL="0" indent="0">
              <a:buNone/>
            </a:pPr>
            <a:r>
              <a:rPr lang="en-US" sz="4400" dirty="0">
                <a:ea typeface="+mn-lt"/>
                <a:cs typeface="+mn-lt"/>
              </a:rPr>
              <a:t>Linux </a:t>
            </a:r>
            <a:r>
              <a:rPr lang="en-US" sz="4400" dirty="0" err="1">
                <a:ea typeface="+mn-lt"/>
                <a:cs typeface="+mn-lt"/>
              </a:rPr>
              <a:t>metasploitable</a:t>
            </a:r>
            <a:r>
              <a:rPr lang="en-US" sz="4400" dirty="0">
                <a:ea typeface="+mn-lt"/>
                <a:cs typeface="+mn-lt"/>
              </a:rPr>
              <a:t> 2.6.24-16-server #1 SMP Thu Apr 10 13:58:00 UTC 2008 i686 GNU/Linux</a:t>
            </a:r>
            <a:endParaRPr lang="en-US" dirty="0"/>
          </a:p>
          <a:p>
            <a:endParaRPr lang="en-US"/>
          </a:p>
          <a:p>
            <a:r>
              <a:rPr lang="en-US" sz="4400" dirty="0" err="1">
                <a:ea typeface="+mn-lt"/>
                <a:cs typeface="+mn-lt"/>
              </a:rPr>
              <a:t>ifconfig</a:t>
            </a:r>
            <a:endParaRPr lang="en-US" dirty="0" err="1"/>
          </a:p>
          <a:p>
            <a:pPr marL="0" indent="0">
              <a:buNone/>
            </a:pPr>
            <a:r>
              <a:rPr lang="en-US" sz="4400" dirty="0">
                <a:ea typeface="+mn-lt"/>
                <a:cs typeface="+mn-lt"/>
              </a:rPr>
              <a:t>eth0: 192.168.**.** / 255.255.255.0</a:t>
            </a:r>
            <a:endParaRPr lang="en-US" dirty="0"/>
          </a:p>
          <a:p>
            <a:pPr marL="0" indent="0">
              <a:buNone/>
            </a:pPr>
            <a:r>
              <a:rPr lang="en-US" sz="4400" dirty="0">
                <a:ea typeface="+mn-lt"/>
                <a:cs typeface="+mn-lt"/>
              </a:rPr>
              <a:t>lo: 127.0.0.1</a:t>
            </a:r>
            <a:endParaRPr lang="en-US" dirty="0"/>
          </a:p>
          <a:p>
            <a:endParaRPr lang="en-US"/>
          </a:p>
          <a:p>
            <a:r>
              <a:rPr lang="en-US" sz="4400" dirty="0" err="1">
                <a:ea typeface="+mn-lt"/>
                <a:cs typeface="+mn-lt"/>
              </a:rPr>
              <a:t>whoami</a:t>
            </a:r>
            <a:endParaRPr lang="en-US" dirty="0" err="1"/>
          </a:p>
          <a:p>
            <a:pPr marL="0" indent="0">
              <a:buNone/>
            </a:pPr>
            <a:r>
              <a:rPr lang="en-US" sz="4400" dirty="0">
                <a:ea typeface="+mn-lt"/>
                <a:cs typeface="+mn-lt"/>
              </a:rPr>
              <a:t>root</a:t>
            </a:r>
            <a:endParaRPr lang="en-US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F3C3B10-6602-DB04-3138-3B3ABBBF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30" y="4345827"/>
            <a:ext cx="61055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80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F0AE-41F3-07D8-EEA9-4D863E86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48371"/>
            <a:ext cx="11155680" cy="1233002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Internal Reconnaissance &amp; Pivoting from Foothold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E5840-D399-85AF-B0DA-A9DD8ED8F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89136"/>
            <a:ext cx="11155680" cy="464434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                                                               </a:t>
            </a:r>
            <a:r>
              <a:rPr lang="en-US" b="1" u="sng" dirty="0">
                <a:ea typeface="+mn-lt"/>
                <a:cs typeface="+mn-lt"/>
              </a:rPr>
              <a:t>Exploitation Planning &amp; Target Prioritization</a:t>
            </a:r>
            <a:endParaRPr lang="en-US" b="1" u="sng"/>
          </a:p>
          <a:p>
            <a:r>
              <a:rPr lang="en-US" b="1" dirty="0">
                <a:ea typeface="+mn-lt"/>
                <a:cs typeface="+mn-lt"/>
              </a:rPr>
              <a:t>Keywords</a:t>
            </a:r>
            <a:r>
              <a:rPr lang="en-US" dirty="0">
                <a:ea typeface="+mn-lt"/>
                <a:cs typeface="+mn-lt"/>
              </a:rPr>
              <a:t>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Penetration Testing • Red Team Operations • Vulnerability Prioritization • CVE Research • Exploit Planning • Target Enumeration • Threat Modeling • Attack Surface Mapping • OSINT • Service Enumeration • CVE-2011-2523 • CVE-2012-2122 • MS17-010 • Exploit Frameworks • Pivot Planning • Lateral Movement • Ethical Hacking • Cybersecurity Lab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Bullet Points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Identified high-value targets via </a:t>
            </a:r>
            <a:r>
              <a:rPr lang="en-US" dirty="0" err="1">
                <a:latin typeface="Consolas"/>
              </a:rPr>
              <a:t>nmap</a:t>
            </a:r>
            <a:r>
              <a:rPr lang="en-US" dirty="0">
                <a:ea typeface="+mn-lt"/>
                <a:cs typeface="+mn-lt"/>
              </a:rPr>
              <a:t> service scan on 192.168.**.0/24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mapped CVEs to vulnerable services:</a:t>
            </a:r>
            <a:endParaRPr lang="en-US" dirty="0"/>
          </a:p>
          <a:p>
            <a:pPr lvl="1"/>
            <a:r>
              <a:rPr lang="en-US" b="1" dirty="0" err="1">
                <a:ea typeface="+mn-lt"/>
                <a:cs typeface="+mn-lt"/>
              </a:rPr>
              <a:t>vsftpd</a:t>
            </a:r>
            <a:r>
              <a:rPr lang="en-US" b="1" dirty="0">
                <a:ea typeface="+mn-lt"/>
                <a:cs typeface="+mn-lt"/>
              </a:rPr>
              <a:t> 2.3.4</a:t>
            </a:r>
            <a:r>
              <a:rPr lang="en-US" dirty="0">
                <a:ea typeface="+mn-lt"/>
                <a:cs typeface="+mn-lt"/>
              </a:rPr>
              <a:t> (CVE-2011-2523) → Remote root shell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MySQL</a:t>
            </a:r>
            <a:r>
              <a:rPr lang="en-US" dirty="0">
                <a:ea typeface="+mn-lt"/>
                <a:cs typeface="+mn-lt"/>
              </a:rPr>
              <a:t> (CVE-2012-2122) → Auth bypass for credential harvesting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Windows XP SMB</a:t>
            </a:r>
            <a:r>
              <a:rPr lang="en-US" dirty="0">
                <a:ea typeface="+mn-lt"/>
                <a:cs typeface="+mn-lt"/>
              </a:rPr>
              <a:t> (MS17-010) → Remote code execution via </a:t>
            </a:r>
            <a:r>
              <a:rPr lang="en-US" dirty="0" err="1">
                <a:ea typeface="+mn-lt"/>
                <a:cs typeface="+mn-lt"/>
              </a:rPr>
              <a:t>EternalBlue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I prioritized low-complexity, high-impact exploits for initial foothold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documented attack paths for post-exploitation pivoting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confirmed network segmentation and accessible subnets from initial targets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29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9946-CAB5-FE28-6725-3BF987B6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05239"/>
            <a:ext cx="11155680" cy="629153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Initial Access Achieved &amp; Persistence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473AB-5D52-C54D-4635-B13A7B649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529062"/>
            <a:ext cx="11155680" cy="481687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Keywords</a:t>
            </a:r>
            <a:r>
              <a:rPr lang="en-US" dirty="0">
                <a:ea typeface="+mn-lt"/>
                <a:cs typeface="+mn-lt"/>
              </a:rPr>
              <a:t>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Penetration Testing • Red Team Operations • Exploitation • Post-Exploitation • Persistence • SSH Access • Privilege Escalation • Root Access • Metasploit Framework • Vulnerability Exploitation • CVE-2011-2523 • FTP Exploitation • Credential Management • Adversary Simulation • OSCP Lab • Cybersecurity Portfolio • Linux Privilege Escalation • Reverse Shell • Network Pivoting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Bullet Points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successfully exploited </a:t>
            </a:r>
            <a:r>
              <a:rPr lang="en-US" b="1" dirty="0" err="1">
                <a:ea typeface="+mn-lt"/>
                <a:cs typeface="+mn-lt"/>
              </a:rPr>
              <a:t>vsftpd</a:t>
            </a:r>
            <a:r>
              <a:rPr lang="en-US" b="1" dirty="0">
                <a:ea typeface="+mn-lt"/>
                <a:cs typeface="+mn-lt"/>
              </a:rPr>
              <a:t> 2.3.4</a:t>
            </a:r>
            <a:r>
              <a:rPr lang="en-US" dirty="0">
                <a:ea typeface="+mn-lt"/>
                <a:cs typeface="+mn-lt"/>
              </a:rPr>
              <a:t> backdoor to gain root shell on Metasploitable2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created persistent privileged user </a:t>
            </a:r>
            <a:r>
              <a:rPr lang="en-US" dirty="0">
                <a:latin typeface="Consolas"/>
              </a:rPr>
              <a:t>apex</a:t>
            </a:r>
            <a:r>
              <a:rPr lang="en-US" dirty="0">
                <a:ea typeface="+mn-lt"/>
                <a:cs typeface="+mn-lt"/>
              </a:rPr>
              <a:t> with strong password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configured </a:t>
            </a:r>
            <a:r>
              <a:rPr lang="en-US" dirty="0">
                <a:latin typeface="Consolas"/>
              </a:rPr>
              <a:t>.ssh</a:t>
            </a:r>
            <a:r>
              <a:rPr lang="en-US" dirty="0">
                <a:ea typeface="+mn-lt"/>
                <a:cs typeface="+mn-lt"/>
              </a:rPr>
              <a:t> directory, permissions, and authorized keys for SSH access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resolved legacy SSH key negotiation issue </a:t>
            </a:r>
            <a:r>
              <a:rPr lang="en-US" dirty="0" err="1">
                <a:ea typeface="+mn-lt"/>
                <a:cs typeface="+mn-lt"/>
              </a:rPr>
              <a:t>with:ssh</a:t>
            </a:r>
            <a:r>
              <a:rPr lang="en-US" dirty="0">
                <a:ea typeface="+mn-lt"/>
                <a:cs typeface="+mn-lt"/>
              </a:rPr>
              <a:t> -</a:t>
            </a:r>
            <a:r>
              <a:rPr lang="en-US" dirty="0" err="1">
                <a:ea typeface="+mn-lt"/>
                <a:cs typeface="+mn-lt"/>
              </a:rPr>
              <a:t>oHostKeyAlgorithms</a:t>
            </a:r>
            <a:r>
              <a:rPr lang="en-US" dirty="0">
                <a:ea typeface="+mn-lt"/>
                <a:cs typeface="+mn-lt"/>
              </a:rPr>
              <a:t>=+ssh-</a:t>
            </a:r>
            <a:r>
              <a:rPr lang="en-US" dirty="0" err="1">
                <a:ea typeface="+mn-lt"/>
                <a:cs typeface="+mn-lt"/>
              </a:rPr>
              <a:t>rsa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  <a:hlinkClick r:id="rId2"/>
              </a:rPr>
              <a:t>apex@192.168</a:t>
            </a:r>
            <a:r>
              <a:rPr lang="en-US" dirty="0">
                <a:ea typeface="+mn-lt"/>
                <a:cs typeface="+mn-lt"/>
              </a:rPr>
              <a:t>.**.**</a:t>
            </a:r>
          </a:p>
          <a:p>
            <a:r>
              <a:rPr lang="en-US" dirty="0">
                <a:ea typeface="+mn-lt"/>
                <a:cs typeface="+mn-lt"/>
              </a:rPr>
              <a:t>I validated SSH connectivity from Kali Linux to Metasploitable2</a:t>
            </a:r>
          </a:p>
          <a:p>
            <a:r>
              <a:rPr lang="en-US" dirty="0">
                <a:ea typeface="+mn-lt"/>
                <a:cs typeface="+mn-lt"/>
              </a:rPr>
              <a:t>I established long-term foothold for follow-up reconnaissance and lateral movement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learned troubleshooting for </a:t>
            </a:r>
            <a:r>
              <a:rPr lang="en-US" dirty="0">
                <a:latin typeface="Consolas"/>
                <a:ea typeface="+mn-lt"/>
                <a:cs typeface="+mn-lt"/>
              </a:rPr>
              <a:t>service</a:t>
            </a:r>
            <a:r>
              <a:rPr lang="en-US" dirty="0">
                <a:ea typeface="+mn-lt"/>
                <a:cs typeface="+mn-lt"/>
              </a:rPr>
              <a:t> command absence and manual SSH enabling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761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113F-E3DD-54AE-4E5E-E8E2D425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87" y="733993"/>
            <a:ext cx="8984700" cy="600399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Exploitation &amp; Post-Exploitation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3603-9EF1-F311-540F-C02A9D4F4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61" y="1342156"/>
            <a:ext cx="11845792" cy="550698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/>
              <a:t>Objective:</a:t>
            </a:r>
            <a:r>
              <a:rPr lang="en-US" dirty="0"/>
              <a:t> I move</a:t>
            </a:r>
            <a:r>
              <a:rPr lang="en-US" dirty="0">
                <a:ea typeface="+mn-lt"/>
                <a:cs typeface="+mn-lt"/>
              </a:rPr>
              <a:t> from vulnerability discovery into live exploitation and establish post-exploitation persistence, lateral movement, and data collection.</a:t>
            </a:r>
            <a:endParaRPr lang="en-US" dirty="0"/>
          </a:p>
          <a:p>
            <a:pPr marL="0" indent="0">
              <a:buNone/>
            </a:pPr>
            <a:r>
              <a:rPr lang="en-US" b="1" u="sng" dirty="0"/>
              <a:t>Exploitation Stage</a:t>
            </a:r>
          </a:p>
          <a:p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Target:</a:t>
            </a:r>
            <a:r>
              <a:rPr lang="en-US" dirty="0">
                <a:ea typeface="+mn-lt"/>
                <a:cs typeface="+mn-lt"/>
              </a:rPr>
              <a:t> Metasploitable2 (192.168.56.20)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Vector: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 backdoor (CVE-2011-2523)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Framework:</a:t>
            </a:r>
            <a:r>
              <a:rPr lang="en-US" dirty="0">
                <a:ea typeface="+mn-lt"/>
                <a:cs typeface="+mn-lt"/>
              </a:rPr>
              <a:t> Metasploit (</a:t>
            </a:r>
            <a:r>
              <a:rPr lang="en-US" dirty="0" err="1">
                <a:latin typeface="Consolas"/>
              </a:rPr>
              <a:t>msfconsole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b="1" u="sng" dirty="0">
                <a:ea typeface="+mn-lt"/>
                <a:cs typeface="+mn-lt"/>
              </a:rPr>
              <a:t>Actions performed:</a:t>
            </a:r>
            <a:endParaRPr lang="en-US" u="sng" dirty="0"/>
          </a:p>
          <a:p>
            <a:r>
              <a:rPr lang="en-US" dirty="0">
                <a:ea typeface="+mn-lt"/>
                <a:cs typeface="+mn-lt"/>
              </a:rPr>
              <a:t>Loaded </a:t>
            </a:r>
            <a:r>
              <a:rPr lang="en-US" dirty="0">
                <a:latin typeface="Consolas"/>
              </a:rPr>
              <a:t>exploit/</a:t>
            </a:r>
            <a:r>
              <a:rPr lang="en-US" dirty="0" err="1">
                <a:latin typeface="Consolas"/>
              </a:rPr>
              <a:t>unix</a:t>
            </a:r>
            <a:r>
              <a:rPr lang="en-US" dirty="0">
                <a:latin typeface="Consolas"/>
              </a:rPr>
              <a:t>/ftp/vsftpd_234_backdoor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Set </a:t>
            </a:r>
            <a:r>
              <a:rPr lang="en-US" dirty="0">
                <a:latin typeface="Consolas"/>
              </a:rPr>
              <a:t>RHOSTS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RPORT</a:t>
            </a:r>
            <a:r>
              <a:rPr lang="en-US" dirty="0">
                <a:ea typeface="+mn-lt"/>
                <a:cs typeface="+mn-lt"/>
              </a:rPr>
              <a:t>, and enabled verbose mode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Triggered exploit → opened interactive command session (</a:t>
            </a:r>
            <a:r>
              <a:rPr lang="en-US" dirty="0" err="1">
                <a:latin typeface="Consolas"/>
              </a:rPr>
              <a:t>cmd</a:t>
            </a:r>
            <a:r>
              <a:rPr lang="en-US" dirty="0">
                <a:latin typeface="Consolas"/>
              </a:rPr>
              <a:t>/</a:t>
            </a:r>
            <a:r>
              <a:rPr lang="en-US" dirty="0" err="1">
                <a:latin typeface="Consolas"/>
              </a:rPr>
              <a:t>unix</a:t>
            </a:r>
            <a:r>
              <a:rPr lang="en-US" dirty="0">
                <a:latin typeface="Consolas"/>
              </a:rPr>
              <a:t>/interact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>
              <a:buNone/>
            </a:pPr>
            <a:r>
              <a:rPr lang="en-US" b="1" u="sng" dirty="0"/>
              <a:t>Optimized Highlights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Conducted full-cycle penetration test: </a:t>
            </a:r>
            <a:r>
              <a:rPr lang="en-US" b="1" dirty="0">
                <a:ea typeface="+mn-lt"/>
                <a:cs typeface="+mn-lt"/>
              </a:rPr>
              <a:t>Recon → Exploit → Post-Exploitation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Leveraged Metasploit for exploitation of </a:t>
            </a:r>
            <a:r>
              <a:rPr lang="en-US" b="1" dirty="0">
                <a:ea typeface="+mn-lt"/>
                <a:cs typeface="+mn-lt"/>
              </a:rPr>
              <a:t>legacy FTP backdoor (</a:t>
            </a:r>
            <a:r>
              <a:rPr lang="en-US" b="1" dirty="0" err="1">
                <a:ea typeface="+mn-lt"/>
                <a:cs typeface="+mn-lt"/>
              </a:rPr>
              <a:t>vsftpd</a:t>
            </a:r>
            <a:r>
              <a:rPr lang="en-US" b="1" dirty="0">
                <a:ea typeface="+mn-lt"/>
                <a:cs typeface="+mn-lt"/>
              </a:rPr>
              <a:t> 2.3.4)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Performed </a:t>
            </a:r>
            <a:r>
              <a:rPr lang="en-US" b="1" dirty="0">
                <a:ea typeface="+mn-lt"/>
                <a:cs typeface="+mn-lt"/>
              </a:rPr>
              <a:t>privilege enumeration, credential harvesting, and pivot preparation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Demonstrated hands-on ability to execute </a:t>
            </a:r>
            <a:r>
              <a:rPr lang="en-US" b="1" dirty="0">
                <a:ea typeface="+mn-lt"/>
                <a:cs typeface="+mn-lt"/>
              </a:rPr>
              <a:t>real-world adversary operations in controlled lab</a:t>
            </a:r>
            <a:endParaRPr lang="en-US" dirty="0"/>
          </a:p>
          <a:p>
            <a:pPr indent="0">
              <a:buNone/>
            </a:pPr>
            <a:r>
              <a:rPr lang="en-US" b="1" u="sng" dirty="0"/>
              <a:t>🌍 Career Value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This slide demonstrates </a:t>
            </a:r>
            <a:r>
              <a:rPr lang="en-US" b="1" dirty="0">
                <a:ea typeface="+mn-lt"/>
                <a:cs typeface="+mn-lt"/>
              </a:rPr>
              <a:t>direct employer value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Capability to exploit and control vulnerable assets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Post-exploitation knowledge (credentials, persistence, pivots)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Transferable to real-world adversary simulation, SOC testing, and red team ops</a:t>
            </a:r>
            <a:endParaRPr lang="en-US" dirty="0"/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7A2C3-9B3D-AE4A-6219-E47A06F8C683}"/>
              </a:ext>
            </a:extLst>
          </p:cNvPr>
          <p:cNvSpPr txBox="1"/>
          <p:nvPr/>
        </p:nvSpPr>
        <p:spPr>
          <a:xfrm>
            <a:off x="6589923" y="1711504"/>
            <a:ext cx="5489274" cy="51358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                    </a:t>
            </a:r>
            <a:r>
              <a:rPr lang="en-US" b="1" u="sng" dirty="0"/>
              <a:t> Post-Exploitation Workflow</a:t>
            </a:r>
          </a:p>
          <a:p>
            <a:r>
              <a:rPr lang="en-US" dirty="0">
                <a:ea typeface="+mn-lt"/>
                <a:cs typeface="+mn-lt"/>
              </a:rPr>
              <a:t>Once session was opened, the following operations were carried out: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Privilege Validation</a:t>
            </a:r>
            <a:r>
              <a:rPr lang="en-US" dirty="0">
                <a:ea typeface="+mn-lt"/>
                <a:cs typeface="+mn-lt"/>
              </a:rPr>
              <a:t>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latin typeface="Consolas"/>
              </a:rPr>
              <a:t>whoami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id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latin typeface="Consolas"/>
              </a:rPr>
              <a:t>uname</a:t>
            </a:r>
            <a:r>
              <a:rPr lang="en-US" dirty="0">
                <a:latin typeface="Consolas"/>
              </a:rPr>
              <a:t> -a</a:t>
            </a:r>
            <a:r>
              <a:rPr lang="en-US" dirty="0">
                <a:ea typeface="+mn-lt"/>
                <a:cs typeface="+mn-lt"/>
              </a:rPr>
              <a:t> to confirm execution context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File Enumeration</a:t>
            </a:r>
            <a:r>
              <a:rPr lang="en-US" dirty="0">
                <a:ea typeface="+mn-lt"/>
                <a:cs typeface="+mn-lt"/>
              </a:rPr>
              <a:t>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I collected </a:t>
            </a:r>
            <a:r>
              <a:rPr lang="en-US" dirty="0">
                <a:latin typeface="Consolas"/>
              </a:rPr>
              <a:t>/</a:t>
            </a:r>
            <a:r>
              <a:rPr lang="en-US" dirty="0" err="1">
                <a:latin typeface="Consolas"/>
              </a:rPr>
              <a:t>etc</a:t>
            </a:r>
            <a:r>
              <a:rPr lang="en-US" dirty="0">
                <a:latin typeface="Consolas"/>
              </a:rPr>
              <a:t>/passwd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/</a:t>
            </a:r>
            <a:r>
              <a:rPr lang="en-US" dirty="0" err="1">
                <a:latin typeface="Consolas"/>
              </a:rPr>
              <a:t>etc</a:t>
            </a:r>
            <a:r>
              <a:rPr lang="en-US" dirty="0">
                <a:latin typeface="Consolas"/>
              </a:rPr>
              <a:t>/shadow</a:t>
            </a:r>
            <a:r>
              <a:rPr lang="en-US" dirty="0">
                <a:ea typeface="+mn-lt"/>
                <a:cs typeface="+mn-lt"/>
              </a:rPr>
              <a:t>, key binaries, and configuration files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Credential Harvesting</a:t>
            </a:r>
            <a:r>
              <a:rPr lang="en-US" dirty="0">
                <a:ea typeface="+mn-lt"/>
                <a:cs typeface="+mn-lt"/>
              </a:rPr>
              <a:t>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Extracted stored FTP/system passwords for use in lateral movement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Network Pivot Prep</a:t>
            </a:r>
            <a:r>
              <a:rPr lang="en-US" dirty="0">
                <a:ea typeface="+mn-lt"/>
                <a:cs typeface="+mn-lt"/>
              </a:rPr>
              <a:t>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Verified connectivity to </a:t>
            </a:r>
            <a:r>
              <a:rPr lang="en-US" b="1" dirty="0" err="1">
                <a:ea typeface="+mn-lt"/>
                <a:cs typeface="+mn-lt"/>
              </a:rPr>
              <a:t>WinXP</a:t>
            </a:r>
            <a:r>
              <a:rPr lang="en-US" b="1" dirty="0">
                <a:ea typeface="+mn-lt"/>
                <a:cs typeface="+mn-lt"/>
              </a:rPr>
              <a:t> (192.168.**.**)</a:t>
            </a:r>
            <a:r>
              <a:rPr lang="en-US" dirty="0">
                <a:ea typeface="+mn-lt"/>
                <a:cs typeface="+mn-lt"/>
              </a:rPr>
              <a:t> &amp; </a:t>
            </a:r>
            <a:r>
              <a:rPr lang="en-US" b="1" dirty="0" err="1">
                <a:ea typeface="+mn-lt"/>
                <a:cs typeface="+mn-lt"/>
              </a:rPr>
              <a:t>pfSense</a:t>
            </a:r>
            <a:r>
              <a:rPr lang="en-US" b="1" dirty="0">
                <a:ea typeface="+mn-lt"/>
                <a:cs typeface="+mn-lt"/>
              </a:rPr>
              <a:t> (192.168.**.**)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→ Prepares for routing/pivoting through compromised host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67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EF6F8F-597F-716E-5B22-76DC90B3E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17655-FA85-7B6B-DD1C-A9DB4F20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472" y="978408"/>
            <a:ext cx="3069221" cy="591600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VISUAL AID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AC934FA-18DC-F7A3-0EA7-05EDF7A3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DD51EFBD-70E2-585B-C1C6-5BE74CBC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4" y="793906"/>
            <a:ext cx="4723421" cy="3654290"/>
          </a:xfrm>
          <a:prstGeom prst="rect">
            <a:avLst/>
          </a:prstGeom>
        </p:spPr>
      </p:pic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B14830C-6D2F-C2F2-216E-16B33B28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04" y="4808421"/>
            <a:ext cx="4637158" cy="1135021"/>
          </a:xfrm>
          <a:prstGeom prst="rect">
            <a:avLst/>
          </a:prstGeom>
        </p:spPr>
      </p:pic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B2D2CD6-D48D-0815-7C78-92F49B6E2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269" y="4883259"/>
            <a:ext cx="3415082" cy="1074563"/>
          </a:xfrm>
          <a:prstGeom prst="rect">
            <a:avLst/>
          </a:prstGeom>
        </p:spPr>
      </p:pic>
      <p:pic>
        <p:nvPicPr>
          <p:cNvPr id="7" name="Picture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0B32716F-E040-3492-C529-91A5A3673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57" y="796427"/>
            <a:ext cx="3802977" cy="3883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A52E4-F744-9D16-F2BD-21AFFF94E997}"/>
              </a:ext>
            </a:extLst>
          </p:cNvPr>
          <p:cNvSpPr txBox="1"/>
          <p:nvPr/>
        </p:nvSpPr>
        <p:spPr>
          <a:xfrm>
            <a:off x="271946" y="6203983"/>
            <a:ext cx="116140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eth0 → has no IP</a:t>
            </a:r>
            <a:r>
              <a:rPr lang="en-US" dirty="0">
                <a:ea typeface="+mn-lt"/>
                <a:cs typeface="+mn-lt"/>
              </a:rPr>
              <a:t> → that means my Kali VM isn’t yet assigned an IP in the </a:t>
            </a:r>
            <a:r>
              <a:rPr lang="en-US" dirty="0">
                <a:latin typeface="Consolas"/>
              </a:rPr>
              <a:t>192.168.56.0/24</a:t>
            </a:r>
            <a:r>
              <a:rPr lang="en-US" dirty="0">
                <a:ea typeface="+mn-lt"/>
                <a:cs typeface="+mn-lt"/>
              </a:rPr>
              <a:t> network, which is why Metasploit refused </a:t>
            </a:r>
            <a:r>
              <a:rPr lang="en-US" dirty="0">
                <a:latin typeface="Consolas"/>
              </a:rPr>
              <a:t>LHOST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A0DFB-6A24-C3C2-8E73-9434379A00DB}"/>
              </a:ext>
            </a:extLst>
          </p:cNvPr>
          <p:cNvSpPr txBox="1"/>
          <p:nvPr/>
        </p:nvSpPr>
        <p:spPr>
          <a:xfrm>
            <a:off x="5123234" y="1669914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 nailed </a:t>
            </a:r>
            <a:r>
              <a:rPr lang="en-US" b="1" dirty="0">
                <a:ea typeface="+mn-lt"/>
                <a:cs typeface="+mn-lt"/>
              </a:rPr>
              <a:t>pivot reachability</a:t>
            </a:r>
            <a:r>
              <a:rPr lang="en-US" dirty="0">
                <a:ea typeface="+mn-lt"/>
                <a:cs typeface="+mn-lt"/>
              </a:rPr>
              <a:t> (ping), </a:t>
            </a:r>
            <a:r>
              <a:rPr lang="en-US" b="1" dirty="0">
                <a:ea typeface="+mn-lt"/>
                <a:cs typeface="+mn-lt"/>
              </a:rPr>
              <a:t>service discovery</a:t>
            </a:r>
            <a:r>
              <a:rPr lang="en-US" dirty="0">
                <a:ea typeface="+mn-lt"/>
                <a:cs typeface="+mn-lt"/>
              </a:rPr>
              <a:t> (ports 135, 139, 445), and </a:t>
            </a:r>
            <a:r>
              <a:rPr lang="en-US" b="1" dirty="0">
                <a:ea typeface="+mn-lt"/>
                <a:cs typeface="+mn-lt"/>
              </a:rPr>
              <a:t>selected the correct exploit</a:t>
            </a:r>
            <a:r>
              <a:rPr lang="en-US" dirty="0">
                <a:ea typeface="+mn-lt"/>
                <a:cs typeface="+mn-lt"/>
              </a:rPr>
              <a:t> (MS08-067). The issue now is only with the </a:t>
            </a:r>
            <a:r>
              <a:rPr lang="en-US" b="1" dirty="0">
                <a:ea typeface="+mn-lt"/>
                <a:cs typeface="+mn-lt"/>
              </a:rPr>
              <a:t>LHOST configuration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5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C3AB-9B62-C8D6-7B2E-8734FE6A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3" y="762748"/>
            <a:ext cx="8740284" cy="729795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LAB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D7C2-989E-A9FE-A991-9DC9543C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500306"/>
            <a:ext cx="11155680" cy="49031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The lab uses a host-only network to isolate traffic. Each VM has a static IP to ensure consistent connectivity. </a:t>
            </a:r>
            <a:r>
              <a:rPr lang="en-US" sz="2400" err="1">
                <a:ea typeface="+mn-lt"/>
                <a:cs typeface="+mn-lt"/>
              </a:rPr>
              <a:t>pfSense</a:t>
            </a:r>
            <a:r>
              <a:rPr lang="en-US" sz="2400" dirty="0">
                <a:ea typeface="+mn-lt"/>
                <a:cs typeface="+mn-lt"/>
              </a:rPr>
              <a:t> acts as a gateway and firewall to simulate network segmentation.</a:t>
            </a:r>
            <a:endParaRPr lang="en-US" sz="2400" dirty="0"/>
          </a:p>
          <a:p>
            <a:pPr>
              <a:buNone/>
            </a:pP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VMs include Kali (attacker), Metasploitable2 (Linux target), </a:t>
            </a:r>
            <a:r>
              <a:rPr lang="en-US" sz="2400" dirty="0" err="1">
                <a:ea typeface="+mn-lt"/>
                <a:cs typeface="+mn-lt"/>
              </a:rPr>
              <a:t>WinXP</a:t>
            </a:r>
            <a:r>
              <a:rPr lang="en-US" sz="2400" dirty="0">
                <a:ea typeface="+mn-lt"/>
                <a:cs typeface="+mn-lt"/>
              </a:rPr>
              <a:t> SP3 (Windows target), </a:t>
            </a:r>
            <a:r>
              <a:rPr lang="en-US" sz="2400" dirty="0" err="1">
                <a:ea typeface="+mn-lt"/>
                <a:cs typeface="+mn-lt"/>
              </a:rPr>
              <a:t>pfSense</a:t>
            </a:r>
            <a:r>
              <a:rPr lang="en-US" sz="2400" dirty="0">
                <a:ea typeface="+mn-lt"/>
                <a:cs typeface="+mn-lt"/>
              </a:rPr>
              <a:t> (network segmentation).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Virtual network uses </a:t>
            </a:r>
            <a:r>
              <a:rPr lang="en-US" sz="2400" b="1" dirty="0">
                <a:ea typeface="+mn-lt"/>
                <a:cs typeface="+mn-lt"/>
              </a:rPr>
              <a:t>Host-Only Adapter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>
                <a:latin typeface="Consolas"/>
              </a:rPr>
              <a:t>192.168.**.*/25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Each VM assigned static IP to allow consistent communication and controlled pivoting.</a:t>
            </a:r>
            <a:endParaRPr lang="en-US" sz="2400" dirty="0"/>
          </a:p>
          <a:p>
            <a:r>
              <a:rPr lang="en-US" sz="2400" dirty="0" err="1">
                <a:ea typeface="+mn-lt"/>
                <a:cs typeface="+mn-lt"/>
              </a:rPr>
              <a:t>pfSense</a:t>
            </a:r>
            <a:r>
              <a:rPr lang="en-US" sz="2400" dirty="0">
                <a:ea typeface="+mn-lt"/>
                <a:cs typeface="+mn-lt"/>
              </a:rPr>
              <a:t> as a gateway/firewall to simulate segmentation.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5108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2E686-A414-D7DD-E42F-092BE124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352544" cy="214884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Privilege Escalation &amp; Post-Exploitation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CCB1FF8-7D62-5694-4842-CAFBDAFA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28" r="-3" b="4085"/>
          <a:stretch>
            <a:fillRect/>
          </a:stretch>
        </p:blipFill>
        <p:spPr>
          <a:xfrm>
            <a:off x="517869" y="3428999"/>
            <a:ext cx="4356135" cy="29170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CF6F5-F519-0F52-A1E5-DBC0F2586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688" y="978408"/>
            <a:ext cx="6163056" cy="5394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Objective: I Use</a:t>
            </a:r>
            <a:r>
              <a:rPr lang="en-US" dirty="0">
                <a:ea typeface="+mn-lt"/>
                <a:cs typeface="+mn-lt"/>
              </a:rPr>
              <a:t> the compromised </a:t>
            </a:r>
            <a:r>
              <a:rPr lang="en-US" b="1" dirty="0">
                <a:ea typeface="+mn-lt"/>
                <a:cs typeface="+mn-lt"/>
              </a:rPr>
              <a:t>Metasploitable2 host</a:t>
            </a:r>
            <a:r>
              <a:rPr lang="en-US" dirty="0">
                <a:ea typeface="+mn-lt"/>
                <a:cs typeface="+mn-lt"/>
              </a:rPr>
              <a:t> as a pivot point to move into the </a:t>
            </a:r>
            <a:r>
              <a:rPr lang="en-US" b="1" dirty="0">
                <a:ea typeface="+mn-lt"/>
                <a:cs typeface="+mn-lt"/>
              </a:rPr>
              <a:t>Windows XP (192.168.**.**)</a:t>
            </a:r>
            <a:r>
              <a:rPr lang="en-US" dirty="0">
                <a:ea typeface="+mn-lt"/>
                <a:cs typeface="+mn-lt"/>
              </a:rPr>
              <a:t> machine.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This error </a:t>
            </a:r>
            <a:r>
              <a:rPr lang="en-US" b="1" dirty="0">
                <a:ea typeface="+mn-lt"/>
                <a:cs typeface="+mn-lt"/>
              </a:rPr>
              <a:t>almost always means the target is patched</a:t>
            </a:r>
            <a:r>
              <a:rPr lang="en-US" dirty="0">
                <a:ea typeface="+mn-lt"/>
                <a:cs typeface="+mn-lt"/>
              </a:rPr>
              <a:t> (MS08-067 fixed).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What This Means for My Lab</a:t>
            </a:r>
          </a:p>
          <a:p>
            <a:r>
              <a:rPr lang="en-US" dirty="0">
                <a:ea typeface="+mn-lt"/>
                <a:cs typeface="+mn-lt"/>
              </a:rPr>
              <a:t>I now have </a:t>
            </a:r>
            <a:r>
              <a:rPr lang="en-US" b="1" dirty="0">
                <a:ea typeface="+mn-lt"/>
                <a:cs typeface="+mn-lt"/>
              </a:rPr>
              <a:t>real attacker frustration evidence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Nmap showed SMB open ✅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Exploit launched correctly ✅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Different targets tried ✅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Still no session ❌ → because patch is present.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That’s exactly the </a:t>
            </a:r>
            <a:r>
              <a:rPr lang="en-US" b="1" dirty="0">
                <a:ea typeface="+mn-lt"/>
                <a:cs typeface="+mn-lt"/>
              </a:rPr>
              <a:t>teachable moment</a:t>
            </a:r>
            <a:r>
              <a:rPr lang="en-US" dirty="0">
                <a:ea typeface="+mn-lt"/>
                <a:cs typeface="+mn-lt"/>
              </a:rPr>
              <a:t>: patching = defense against exploitation.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72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389C-A535-6D8C-A9EA-524F435F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2" y="676484"/>
            <a:ext cx="8208322" cy="729795"/>
          </a:xfrm>
        </p:spPr>
        <p:txBody>
          <a:bodyPr>
            <a:normAutofit/>
          </a:bodyPr>
          <a:lstStyle/>
          <a:p>
            <a:r>
              <a:rPr lang="en-US" sz="4000" dirty="0"/>
              <a:t>Lateral Movement &amp; Pivoting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B602-A2E9-087D-6D66-AAB277EE1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414042"/>
            <a:ext cx="11155680" cy="52625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ea typeface="+mn-lt"/>
                <a:cs typeface="+mn-lt"/>
              </a:rPr>
              <a:t>Objective</a:t>
            </a:r>
            <a:r>
              <a:rPr lang="en-US" dirty="0">
                <a:ea typeface="+mn-lt"/>
                <a:cs typeface="+mn-lt"/>
              </a:rPr>
              <a:t>: I map trust &amp; communication paths between compromised Linux (192.168.**.20) and Windows XP (192.168.**.30).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Tools: </a:t>
            </a:r>
            <a:r>
              <a:rPr lang="en-US" dirty="0" err="1">
                <a:latin typeface="Consolas"/>
              </a:rPr>
              <a:t>arp</a:t>
            </a:r>
            <a:r>
              <a:rPr lang="en-US" dirty="0">
                <a:latin typeface="Consolas"/>
              </a:rPr>
              <a:t> -a</a:t>
            </a:r>
            <a:r>
              <a:rPr lang="en-US" dirty="0">
                <a:ea typeface="+mn-lt"/>
                <a:cs typeface="+mn-lt"/>
              </a:rPr>
              <a:t>, routing table checks, Metasploit pivot modules.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Outcome: confirmed both Linux &amp; Windows reachable within </a:t>
            </a:r>
            <a:r>
              <a:rPr lang="en-US" b="1" dirty="0">
                <a:ea typeface="+mn-lt"/>
                <a:cs typeface="+mn-lt"/>
              </a:rPr>
              <a:t>192.168.56.0/24</a:t>
            </a:r>
            <a:r>
              <a:rPr lang="en-US" dirty="0">
                <a:ea typeface="+mn-lt"/>
                <a:cs typeface="+mn-lt"/>
              </a:rPr>
              <a:t> subnet.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Resume keywords: </a:t>
            </a:r>
            <a:r>
              <a:rPr lang="en-US" b="1" dirty="0">
                <a:ea typeface="+mn-lt"/>
                <a:cs typeface="+mn-lt"/>
              </a:rPr>
              <a:t>lateral movement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network segmentation testing</a:t>
            </a:r>
            <a:endParaRPr lang="en-US" dirty="0"/>
          </a:p>
          <a:p>
            <a:pPr>
              <a:buNone/>
            </a:pPr>
            <a:r>
              <a:rPr lang="en-US" b="1" dirty="0">
                <a:ea typeface="+mn-lt"/>
                <a:cs typeface="+mn-lt"/>
              </a:rPr>
              <a:t>Using </a:t>
            </a:r>
            <a:r>
              <a:rPr lang="en-US" b="1" dirty="0" err="1">
                <a:ea typeface="+mn-lt"/>
                <a:cs typeface="+mn-lt"/>
              </a:rPr>
              <a:t>Impacket</a:t>
            </a:r>
            <a:r>
              <a:rPr lang="en-US" b="1" dirty="0">
                <a:ea typeface="+mn-lt"/>
                <a:cs typeface="+mn-lt"/>
              </a:rPr>
              <a:t> / CME: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Example: </a:t>
            </a:r>
            <a:r>
              <a:rPr lang="en-US" dirty="0">
                <a:latin typeface="Consolas"/>
              </a:rPr>
              <a:t>wmiexec.py </a:t>
            </a:r>
            <a:r>
              <a:rPr lang="en-US" dirty="0">
                <a:latin typeface="Consolas"/>
                <a:hlinkClick r:id="rId2"/>
              </a:rPr>
              <a:t>user:pass@192.168.**.30</a:t>
            </a:r>
            <a:r>
              <a:rPr lang="en-US" dirty="0">
                <a:latin typeface="Consolas"/>
              </a:rPr>
              <a:t> cmd.exe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Alternative: </a:t>
            </a:r>
            <a:r>
              <a:rPr lang="en-US" dirty="0">
                <a:latin typeface="Consolas"/>
              </a:rPr>
              <a:t>psexec.py</a:t>
            </a:r>
            <a:r>
              <a:rPr lang="en-US" dirty="0">
                <a:ea typeface="+mn-lt"/>
                <a:cs typeface="+mn-lt"/>
              </a:rPr>
              <a:t> with SMB credentials (future stage).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remote service execution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adversarial emulation</a:t>
            </a:r>
            <a:endParaRPr lang="en-US" dirty="0"/>
          </a:p>
          <a:p>
            <a:pPr>
              <a:buNone/>
            </a:pPr>
            <a:r>
              <a:rPr lang="en-US" b="1" dirty="0" err="1">
                <a:ea typeface="+mn-lt"/>
                <a:cs typeface="+mn-lt"/>
              </a:rPr>
              <a:t>pfSense</a:t>
            </a:r>
            <a:r>
              <a:rPr lang="en-US" b="1" dirty="0">
                <a:ea typeface="+mn-lt"/>
                <a:cs typeface="+mn-lt"/>
              </a:rPr>
              <a:t> Path: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Setup for advanced pivot: SSH tunneling with </a:t>
            </a:r>
            <a:r>
              <a:rPr lang="en-US" dirty="0">
                <a:latin typeface="Consolas"/>
              </a:rPr>
              <a:t>chisel</a:t>
            </a:r>
            <a:r>
              <a:rPr lang="en-US" dirty="0">
                <a:ea typeface="+mn-lt"/>
                <a:cs typeface="+mn-lt"/>
              </a:rPr>
              <a:t> or SOCKS proxy via Meterpreter.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Purpose: emulate bypass of </a:t>
            </a:r>
            <a:r>
              <a:rPr lang="en-US" b="1" dirty="0">
                <a:ea typeface="+mn-lt"/>
                <a:cs typeface="+mn-lt"/>
              </a:rPr>
              <a:t>network segmentation</a:t>
            </a:r>
            <a:r>
              <a:rPr lang="en-US" dirty="0">
                <a:ea typeface="+mn-lt"/>
                <a:cs typeface="+mn-lt"/>
              </a:rPr>
              <a:t> controls.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Resume keywords: </a:t>
            </a:r>
            <a:r>
              <a:rPr lang="en-US" b="1" dirty="0">
                <a:ea typeface="+mn-lt"/>
                <a:cs typeface="+mn-lt"/>
              </a:rPr>
              <a:t>attack surface extension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segmentation bypass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2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BABE7-CFA6-A727-5A6F-DCE492CA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0592"/>
          </a:xfrm>
        </p:spPr>
        <p:txBody>
          <a:bodyPr>
            <a:normAutofit/>
          </a:bodyPr>
          <a:lstStyle/>
          <a:p>
            <a:r>
              <a:rPr lang="en-US" sz="4100"/>
              <a:t>Privilege Escalation &amp; Linux</a:t>
            </a:r>
            <a:r>
              <a:rPr lang="en-US" sz="4100">
                <a:ea typeface="+mj-lt"/>
                <a:cs typeface="+mj-lt"/>
              </a:rPr>
              <a:t> Persistence (Cronjob Backdoor.</a:t>
            </a:r>
            <a:endParaRPr lang="en-US" sz="4100"/>
          </a:p>
          <a:p>
            <a:endParaRPr lang="en-US" sz="4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2744-776E-C872-33F1-74257656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978408"/>
            <a:ext cx="5010912" cy="24505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u="sng" dirty="0">
                <a:ea typeface="+mn-lt"/>
                <a:cs typeface="+mn-lt"/>
              </a:rPr>
              <a:t>Attempted persistence via cronjob:</a:t>
            </a:r>
            <a:endParaRPr lang="en-US" u="sng" dirty="0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Goal: maintain recurring reverse shell → connect back to Kali (192.168.**.1:4446).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Challenge: cronjob didn’t persist correctly (likely permissions / crontab user mismatch).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Persistence Mechanism Testing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EDR Evasion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Reverse Shell Backdoor.</a:t>
            </a:r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736CBA-7942-D83B-2863-BE05257D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832"/>
          <a:stretch>
            <a:fillRect/>
          </a:stretch>
        </p:blipFill>
        <p:spPr>
          <a:xfrm>
            <a:off x="517871" y="3819601"/>
            <a:ext cx="2408210" cy="25264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87E24CF-66D1-CF37-37DA-C30C0592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43" r="36751" b="-1"/>
          <a:stretch>
            <a:fillRect/>
          </a:stretch>
        </p:blipFill>
        <p:spPr>
          <a:xfrm>
            <a:off x="3130843" y="3819601"/>
            <a:ext cx="2408210" cy="252640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763FAF-F626-14BA-D252-F5FFC216F3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6" r="27331" b="-5"/>
          <a:stretch>
            <a:fillRect/>
          </a:stretch>
        </p:blipFill>
        <p:spPr>
          <a:xfrm>
            <a:off x="6662169" y="3819601"/>
            <a:ext cx="2408210" cy="2526408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C3A715D-AF3B-7B49-8B69-43883DEA29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58" r="55049" b="-1"/>
          <a:stretch>
            <a:fillRect/>
          </a:stretch>
        </p:blipFill>
        <p:spPr>
          <a:xfrm>
            <a:off x="9275141" y="3819601"/>
            <a:ext cx="2408210" cy="25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09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7B292-70B5-F91A-7D30-CD1EEE68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0592"/>
          </a:xfrm>
        </p:spPr>
        <p:txBody>
          <a:bodyPr>
            <a:normAutofit/>
          </a:bodyPr>
          <a:lstStyle/>
          <a:p>
            <a:r>
              <a:rPr lang="en-US"/>
              <a:t>Privilege Escalation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3F4B-A1D2-4B03-E7CF-77163E6F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978408"/>
            <a:ext cx="5010912" cy="24505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Current status: 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SYSTEM access already achieved via </a:t>
            </a:r>
            <a:r>
              <a:rPr lang="en-US" dirty="0" err="1">
                <a:ea typeface="+mn-lt"/>
                <a:cs typeface="+mn-lt"/>
              </a:rPr>
              <a:t>EternalBlue</a:t>
            </a:r>
            <a:r>
              <a:rPr lang="en-US" dirty="0">
                <a:ea typeface="+mn-lt"/>
                <a:cs typeface="+mn-lt"/>
              </a:rPr>
              <a:t> exploit.</a:t>
            </a:r>
            <a:endParaRPr lang="en-US"/>
          </a:p>
          <a:p>
            <a:pPr marL="285750" indent="-285750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Demonstrate persistence via scheduled task / service creation.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Privilege Escalation</a:t>
            </a:r>
            <a:r>
              <a:rPr lang="en-US" dirty="0">
                <a:ea typeface="+mn-lt"/>
                <a:cs typeface="+mn-lt"/>
              </a:rPr>
              <a:t>, S</a:t>
            </a:r>
            <a:r>
              <a:rPr lang="en-US" b="1" dirty="0">
                <a:ea typeface="+mn-lt"/>
                <a:cs typeface="+mn-lt"/>
              </a:rPr>
              <a:t>cheduled Task Persistence</a:t>
            </a:r>
            <a:r>
              <a:rPr lang="en-US" dirty="0">
                <a:ea typeface="+mn-lt"/>
                <a:cs typeface="+mn-lt"/>
              </a:rPr>
              <a:t>, A</a:t>
            </a:r>
            <a:r>
              <a:rPr lang="en-US" b="1" dirty="0">
                <a:ea typeface="+mn-lt"/>
                <a:cs typeface="+mn-lt"/>
              </a:rPr>
              <a:t>dversarial Simulation.</a:t>
            </a:r>
            <a:endParaRPr lang="en-US" b="1">
              <a:ea typeface="+mn-lt"/>
              <a:cs typeface="+mn-lt"/>
            </a:endParaRPr>
          </a:p>
        </p:txBody>
      </p:sp>
      <p:pic>
        <p:nvPicPr>
          <p:cNvPr id="7" name="Picture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6303DC1-A26C-970A-5EA3-6F76178E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5" r="16617" b="3"/>
          <a:stretch>
            <a:fillRect/>
          </a:stretch>
        </p:blipFill>
        <p:spPr>
          <a:xfrm>
            <a:off x="517871" y="3819601"/>
            <a:ext cx="2408210" cy="2526408"/>
          </a:xfrm>
          <a:prstGeom prst="rect">
            <a:avLst/>
          </a:prstGeo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4AAB46C1-F955-3C64-40AC-FD5AA575CB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3" r="17479" b="3"/>
          <a:stretch>
            <a:fillRect/>
          </a:stretch>
        </p:blipFill>
        <p:spPr>
          <a:xfrm>
            <a:off x="3130843" y="3819601"/>
            <a:ext cx="2408210" cy="2526408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325CDBC-875F-DC79-F633-0E114DF5F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43" r="36751" b="-1"/>
          <a:stretch>
            <a:fillRect/>
          </a:stretch>
        </p:blipFill>
        <p:spPr>
          <a:xfrm>
            <a:off x="6662169" y="3819601"/>
            <a:ext cx="2408210" cy="2526408"/>
          </a:xfrm>
          <a:prstGeom prst="rect">
            <a:avLst/>
          </a:prstGeom>
        </p:spPr>
      </p:pic>
      <p:pic>
        <p:nvPicPr>
          <p:cNvPr id="6" name="Picture 5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778B9B1F-21E8-2261-BA91-7AF60DDB9E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33" r="19029" b="3"/>
          <a:stretch>
            <a:fillRect/>
          </a:stretch>
        </p:blipFill>
        <p:spPr>
          <a:xfrm>
            <a:off x="9275141" y="3819601"/>
            <a:ext cx="2408210" cy="25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06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B2BA-F366-27D3-BCDF-6684B972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0592"/>
          </a:xfrm>
        </p:spPr>
        <p:txBody>
          <a:bodyPr>
            <a:normAutofit/>
          </a:bodyPr>
          <a:lstStyle/>
          <a:p>
            <a:r>
              <a:rPr lang="en-US" dirty="0"/>
              <a:t>EXPLOIT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738C5-AABC-886C-3673-99FC7755A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978408"/>
            <a:ext cx="5010912" cy="24505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>
                <a:ea typeface="+mn-lt"/>
                <a:cs typeface="+mn-lt"/>
              </a:rPr>
              <a:t>Objective: observe attack traffic (FTP brute-force, SMB traffic, reverse shells).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Capture points: Kali interface during exploit → shows </a:t>
            </a:r>
            <a:r>
              <a:rPr lang="en-US" sz="1400" b="1">
                <a:ea typeface="+mn-lt"/>
                <a:cs typeface="+mn-lt"/>
              </a:rPr>
              <a:t>reverse TCP beacon</a:t>
            </a:r>
            <a:r>
              <a:rPr lang="en-US" sz="1400">
                <a:ea typeface="+mn-lt"/>
                <a:cs typeface="+mn-lt"/>
              </a:rPr>
              <a:t> from 192.168.**.20 to 192.168.**.1:4446.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Resume keywords: </a:t>
            </a:r>
            <a:r>
              <a:rPr lang="en-US" sz="1400" b="1">
                <a:ea typeface="+mn-lt"/>
                <a:cs typeface="+mn-lt"/>
              </a:rPr>
              <a:t>traffic analysis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b="1">
                <a:ea typeface="+mn-lt"/>
                <a:cs typeface="+mn-lt"/>
              </a:rPr>
              <a:t>IDS/IPS evasion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b="1">
                <a:ea typeface="+mn-lt"/>
                <a:cs typeface="+mn-lt"/>
              </a:rPr>
              <a:t>command &amp; control emulation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⚠️ Partial: I didn’t run Wireshark live yet, but I can annotate that “captures would show reverse shell beacon patterns.</a:t>
            </a:r>
            <a:endParaRPr lang="en-US" sz="1400"/>
          </a:p>
          <a:p>
            <a:pPr>
              <a:lnSpc>
                <a:spcPct val="100000"/>
              </a:lnSpc>
            </a:pPr>
            <a:endParaRPr lang="en-US" sz="140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327BAEA-7D7A-4057-FC7A-582CA4AD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17" b="-6"/>
          <a:stretch>
            <a:fillRect/>
          </a:stretch>
        </p:blipFill>
        <p:spPr>
          <a:xfrm>
            <a:off x="517871" y="3819601"/>
            <a:ext cx="2408210" cy="2526408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A6045C8-036C-5E87-4EC1-69D313C8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817" b="-6"/>
          <a:stretch>
            <a:fillRect/>
          </a:stretch>
        </p:blipFill>
        <p:spPr>
          <a:xfrm>
            <a:off x="3130843" y="3819601"/>
            <a:ext cx="2408210" cy="2526408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A1C628-5005-F953-38C1-5B099BE720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17" b="-6"/>
          <a:stretch>
            <a:fillRect/>
          </a:stretch>
        </p:blipFill>
        <p:spPr>
          <a:xfrm>
            <a:off x="6662169" y="3819601"/>
            <a:ext cx="2408210" cy="2526408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DED42A-9A90-78A1-827D-C7038141FE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817" b="-6"/>
          <a:stretch>
            <a:fillRect/>
          </a:stretch>
        </p:blipFill>
        <p:spPr>
          <a:xfrm>
            <a:off x="9275141" y="3819601"/>
            <a:ext cx="2408210" cy="25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02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08464-0DD0-289B-91CF-18A623F4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05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Attack Path Modeling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D6EB-E7A0-1AFC-EC0A-D14D27D1A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978408"/>
            <a:ext cx="5010912" cy="24505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>
                <a:ea typeface="+mn-lt"/>
                <a:cs typeface="+mn-lt"/>
              </a:rPr>
              <a:t>Objective: I map Metasploitable2 trust relationships and lateral movement potential.</a:t>
            </a:r>
            <a:endParaRPr lang="en-US" sz="1300"/>
          </a:p>
          <a:p>
            <a:pPr>
              <a:lnSpc>
                <a:spcPct val="100000"/>
              </a:lnSpc>
            </a:pPr>
            <a:r>
              <a:rPr lang="en-US" sz="1300">
                <a:ea typeface="+mn-lt"/>
                <a:cs typeface="+mn-lt"/>
              </a:rPr>
              <a:t>Tool: </a:t>
            </a:r>
            <a:r>
              <a:rPr lang="en-US" sz="1300" err="1">
                <a:ea typeface="+mn-lt"/>
                <a:cs typeface="+mn-lt"/>
              </a:rPr>
              <a:t>BloodHound</a:t>
            </a:r>
            <a:r>
              <a:rPr lang="en-US" sz="1300">
                <a:ea typeface="+mn-lt"/>
                <a:cs typeface="+mn-lt"/>
              </a:rPr>
              <a:t> + Neo4j (planned, not run yet).</a:t>
            </a:r>
            <a:endParaRPr lang="en-US" sz="1300"/>
          </a:p>
          <a:p>
            <a:pPr>
              <a:lnSpc>
                <a:spcPct val="100000"/>
              </a:lnSpc>
            </a:pPr>
            <a:r>
              <a:rPr lang="en-US" sz="1300">
                <a:ea typeface="+mn-lt"/>
                <a:cs typeface="+mn-lt"/>
              </a:rPr>
              <a:t>Outcome: placeholder slide showing </a:t>
            </a:r>
            <a:r>
              <a:rPr lang="en-US" sz="1300" b="1">
                <a:ea typeface="+mn-lt"/>
                <a:cs typeface="+mn-lt"/>
              </a:rPr>
              <a:t>potential AD attack paths</a:t>
            </a:r>
            <a:r>
              <a:rPr lang="en-US" sz="1300">
                <a:ea typeface="+mn-lt"/>
                <a:cs typeface="+mn-lt"/>
              </a:rPr>
              <a:t>.</a:t>
            </a:r>
            <a:endParaRPr lang="en-US" sz="1300"/>
          </a:p>
          <a:p>
            <a:pPr>
              <a:lnSpc>
                <a:spcPct val="100000"/>
              </a:lnSpc>
            </a:pPr>
            <a:r>
              <a:rPr lang="en-US" sz="1300" b="1">
                <a:ea typeface="+mn-lt"/>
                <a:cs typeface="+mn-lt"/>
              </a:rPr>
              <a:t>Attack path modeling</a:t>
            </a:r>
            <a:r>
              <a:rPr lang="en-US" sz="1300">
                <a:ea typeface="+mn-lt"/>
                <a:cs typeface="+mn-lt"/>
              </a:rPr>
              <a:t>, </a:t>
            </a:r>
            <a:r>
              <a:rPr lang="en-US" sz="1300" b="1">
                <a:ea typeface="+mn-lt"/>
                <a:cs typeface="+mn-lt"/>
              </a:rPr>
              <a:t>Active Directory enumeration</a:t>
            </a:r>
            <a:r>
              <a:rPr lang="en-US" sz="1300">
                <a:ea typeface="+mn-lt"/>
                <a:cs typeface="+mn-lt"/>
              </a:rPr>
              <a:t>, </a:t>
            </a:r>
            <a:r>
              <a:rPr lang="en-US" sz="1300" b="1">
                <a:ea typeface="+mn-lt"/>
                <a:cs typeface="+mn-lt"/>
              </a:rPr>
              <a:t>lateral movement analysis</a:t>
            </a:r>
            <a:r>
              <a:rPr lang="en-US" sz="1300">
                <a:ea typeface="+mn-lt"/>
                <a:cs typeface="+mn-lt"/>
              </a:rPr>
              <a:t>.</a:t>
            </a:r>
            <a:endParaRPr lang="en-US" sz="1300"/>
          </a:p>
          <a:p>
            <a:pPr>
              <a:lnSpc>
                <a:spcPct val="100000"/>
              </a:lnSpc>
            </a:pPr>
            <a:r>
              <a:rPr lang="en-US" sz="1300">
                <a:ea typeface="+mn-lt"/>
                <a:cs typeface="+mn-lt"/>
              </a:rPr>
              <a:t>⚠️ Partial: I didn’t execute </a:t>
            </a:r>
            <a:r>
              <a:rPr lang="en-US" sz="1300" err="1">
                <a:ea typeface="+mn-lt"/>
                <a:cs typeface="+mn-lt"/>
              </a:rPr>
              <a:t>BloodHound</a:t>
            </a:r>
            <a:r>
              <a:rPr lang="en-US" sz="1300">
                <a:ea typeface="+mn-lt"/>
                <a:cs typeface="+mn-lt"/>
              </a:rPr>
              <a:t>, but this slide can explain its purpose as part of a red team workflow.</a:t>
            </a:r>
            <a:endParaRPr lang="en-US" sz="13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1D204-CB30-9D06-1F3A-517AD3B4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74" r="25002" b="-5"/>
          <a:stretch>
            <a:fillRect/>
          </a:stretch>
        </p:blipFill>
        <p:spPr>
          <a:xfrm>
            <a:off x="517871" y="3819601"/>
            <a:ext cx="2408210" cy="2526408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B871C6D-1EF0-7524-9418-2F5FC6EF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817" b="-6"/>
          <a:stretch>
            <a:fillRect/>
          </a:stretch>
        </p:blipFill>
        <p:spPr>
          <a:xfrm>
            <a:off x="3130843" y="3819601"/>
            <a:ext cx="2408210" cy="2526408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57FEDC-5BD5-57F3-45A2-F67DD855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17" b="-6"/>
          <a:stretch>
            <a:fillRect/>
          </a:stretch>
        </p:blipFill>
        <p:spPr>
          <a:xfrm>
            <a:off x="6662169" y="3819601"/>
            <a:ext cx="2408210" cy="2526408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874E318-A60A-2B11-68B4-88E4B1D91D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82" r="16149" b="-4"/>
          <a:stretch>
            <a:fillRect/>
          </a:stretch>
        </p:blipFill>
        <p:spPr>
          <a:xfrm>
            <a:off x="9275141" y="3819601"/>
            <a:ext cx="2408210" cy="25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33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5B55-4338-BB63-BE45-E0DEB93D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0800000" flipV="1">
            <a:off x="2577169" y="701788"/>
            <a:ext cx="6080474" cy="779827"/>
          </a:xfrm>
        </p:spPr>
        <p:txBody>
          <a:bodyPr>
            <a:normAutofit/>
          </a:bodyPr>
          <a:lstStyle/>
          <a:p>
            <a:r>
              <a:rPr lang="en-US" u="sng" dirty="0">
                <a:ea typeface="+mj-lt"/>
                <a:cs typeface="+mj-lt"/>
              </a:rPr>
              <a:t>Report &amp; Remediation</a:t>
            </a:r>
            <a:endParaRPr lang="en-US" u="sng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8A8F20-224C-6C4A-2D0A-517E8FEC32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700" y="2578100"/>
          <a:ext cx="111569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491">
                  <a:extLst>
                    <a:ext uri="{9D8B030D-6E8A-4147-A177-3AD203B41FA5}">
                      <a16:colId xmlns:a16="http://schemas.microsoft.com/office/drawing/2014/main" val="4013385853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174710878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1871336557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141697882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948448704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819383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09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4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79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8733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2315CE-E846-F31F-4D46-FF970663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51831"/>
              </p:ext>
            </p:extLst>
          </p:nvPr>
        </p:nvGraphicFramePr>
        <p:xfrm>
          <a:off x="488830" y="1466490"/>
          <a:ext cx="11175990" cy="48307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62665">
                  <a:extLst>
                    <a:ext uri="{9D8B030D-6E8A-4147-A177-3AD203B41FA5}">
                      <a16:colId xmlns:a16="http://schemas.microsoft.com/office/drawing/2014/main" val="1106177873"/>
                    </a:ext>
                  </a:extLst>
                </a:gridCol>
                <a:gridCol w="1862665">
                  <a:extLst>
                    <a:ext uri="{9D8B030D-6E8A-4147-A177-3AD203B41FA5}">
                      <a16:colId xmlns:a16="http://schemas.microsoft.com/office/drawing/2014/main" val="3974559411"/>
                    </a:ext>
                  </a:extLst>
                </a:gridCol>
                <a:gridCol w="1862665">
                  <a:extLst>
                    <a:ext uri="{9D8B030D-6E8A-4147-A177-3AD203B41FA5}">
                      <a16:colId xmlns:a16="http://schemas.microsoft.com/office/drawing/2014/main" val="2695849903"/>
                    </a:ext>
                  </a:extLst>
                </a:gridCol>
                <a:gridCol w="1862665">
                  <a:extLst>
                    <a:ext uri="{9D8B030D-6E8A-4147-A177-3AD203B41FA5}">
                      <a16:colId xmlns:a16="http://schemas.microsoft.com/office/drawing/2014/main" val="1734121366"/>
                    </a:ext>
                  </a:extLst>
                </a:gridCol>
                <a:gridCol w="1862665">
                  <a:extLst>
                    <a:ext uri="{9D8B030D-6E8A-4147-A177-3AD203B41FA5}">
                      <a16:colId xmlns:a16="http://schemas.microsoft.com/office/drawing/2014/main" val="3899954327"/>
                    </a:ext>
                  </a:extLst>
                </a:gridCol>
                <a:gridCol w="1862665">
                  <a:extLst>
                    <a:ext uri="{9D8B030D-6E8A-4147-A177-3AD203B41FA5}">
                      <a16:colId xmlns:a16="http://schemas.microsoft.com/office/drawing/2014/main" val="3392445566"/>
                    </a:ext>
                  </a:extLst>
                </a:gridCol>
              </a:tblGrid>
              <a:tr h="4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Exploit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Credential/Access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Pivot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873461"/>
                  </a:ext>
                </a:extLst>
              </a:tr>
              <a:tr h="777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Nmap (FTP, SMB, RPC)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Services identified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407761"/>
                  </a:ext>
                </a:extLst>
              </a:tr>
              <a:tr h="1112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Exploitation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EternalBlue, vsFTPd 2.3.4 backdoor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SYSTEM (WinXP), root shell (Linux)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Cron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Initial access gained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128247"/>
                  </a:ext>
                </a:extLst>
              </a:tr>
              <a:tr h="1112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Priv Esc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SUID checks (Linux), getsystem (WinXP)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Planned pivot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Cron attempt failed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Partial 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072416"/>
                  </a:ext>
                </a:extLst>
              </a:tr>
              <a:tr h="1112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Cronjob, scheduled task (planned)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Not persistent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To-do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03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947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9BFD-5511-2DC9-BF70-CD736879C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33351"/>
            <a:ext cx="11155680" cy="614777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a typeface="+mj-lt"/>
                <a:cs typeface="+mj-lt"/>
              </a:rPr>
              <a:t>Attack Lifecycle Dashboard (Summary Table)</a:t>
            </a:r>
            <a:endParaRPr lang="en-US" u="sng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DB0D0C-ACB9-5C0E-FBC1-0FB34A8A84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700" y="2578100"/>
          <a:ext cx="11156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9237">
                  <a:extLst>
                    <a:ext uri="{9D8B030D-6E8A-4147-A177-3AD203B41FA5}">
                      <a16:colId xmlns:a16="http://schemas.microsoft.com/office/drawing/2014/main" val="3894970724"/>
                    </a:ext>
                  </a:extLst>
                </a:gridCol>
                <a:gridCol w="2789237">
                  <a:extLst>
                    <a:ext uri="{9D8B030D-6E8A-4147-A177-3AD203B41FA5}">
                      <a16:colId xmlns:a16="http://schemas.microsoft.com/office/drawing/2014/main" val="3586096715"/>
                    </a:ext>
                  </a:extLst>
                </a:gridCol>
                <a:gridCol w="2789237">
                  <a:extLst>
                    <a:ext uri="{9D8B030D-6E8A-4147-A177-3AD203B41FA5}">
                      <a16:colId xmlns:a16="http://schemas.microsoft.com/office/drawing/2014/main" val="2297220622"/>
                    </a:ext>
                  </a:extLst>
                </a:gridCol>
                <a:gridCol w="2789237">
                  <a:extLst>
                    <a:ext uri="{9D8B030D-6E8A-4147-A177-3AD203B41FA5}">
                      <a16:colId xmlns:a16="http://schemas.microsoft.com/office/drawing/2014/main" val="4149176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1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25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2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85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7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326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846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D0F852-2496-CE47-532B-FF4E8D362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802064"/>
              </p:ext>
            </p:extLst>
          </p:nvPr>
        </p:nvGraphicFramePr>
        <p:xfrm>
          <a:off x="287547" y="1293962"/>
          <a:ext cx="11493496" cy="5394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73374">
                  <a:extLst>
                    <a:ext uri="{9D8B030D-6E8A-4147-A177-3AD203B41FA5}">
                      <a16:colId xmlns:a16="http://schemas.microsoft.com/office/drawing/2014/main" val="4003776688"/>
                    </a:ext>
                  </a:extLst>
                </a:gridCol>
                <a:gridCol w="2873374">
                  <a:extLst>
                    <a:ext uri="{9D8B030D-6E8A-4147-A177-3AD203B41FA5}">
                      <a16:colId xmlns:a16="http://schemas.microsoft.com/office/drawing/2014/main" val="2685325663"/>
                    </a:ext>
                  </a:extLst>
                </a:gridCol>
                <a:gridCol w="2873374">
                  <a:extLst>
                    <a:ext uri="{9D8B030D-6E8A-4147-A177-3AD203B41FA5}">
                      <a16:colId xmlns:a16="http://schemas.microsoft.com/office/drawing/2014/main" val="1390362678"/>
                    </a:ext>
                  </a:extLst>
                </a:gridCol>
                <a:gridCol w="2873374">
                  <a:extLst>
                    <a:ext uri="{9D8B030D-6E8A-4147-A177-3AD203B41FA5}">
                      <a16:colId xmlns:a16="http://schemas.microsoft.com/office/drawing/2014/main" val="1525012755"/>
                    </a:ext>
                  </a:extLst>
                </a:gridCol>
              </a:tblGrid>
              <a:tr h="353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Phase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Tools / Exploits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Status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009163"/>
                  </a:ext>
                </a:extLst>
              </a:tr>
              <a:tr h="6300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Recon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Courier New"/>
                        </a:rPr>
                        <a:t>nmap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latin typeface="Courier New"/>
                        </a:rPr>
                        <a:t>enum4linux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latin typeface="Courier New"/>
                        </a:rPr>
                        <a:t>smbclient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Services discovered (FTP, SMB, RPC)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✅ Done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993425"/>
                  </a:ext>
                </a:extLst>
              </a:tr>
              <a:tr h="6300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Exploitation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Metasploit (</a:t>
                      </a:r>
                      <a:r>
                        <a:rPr lang="en-US" err="1">
                          <a:latin typeface="Courier New"/>
                        </a:rPr>
                        <a:t>vsFTPd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latin typeface="Courier New"/>
                        </a:rPr>
                        <a:t>MS17-010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shell on Linux, SYSTEM shell on </a:t>
                      </a:r>
                      <a:r>
                        <a:rPr lang="en-US" err="1"/>
                        <a:t>WinXP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✅ Done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651868"/>
                  </a:ext>
                </a:extLst>
              </a:tr>
              <a:tr h="6300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Persistence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Cronjob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Reverse shell persistence failed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❌ Not Complete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357137"/>
                  </a:ext>
                </a:extLst>
              </a:tr>
              <a:tr h="9066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Privilege Escalation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>
                          <a:latin typeface="Courier New"/>
                        </a:rPr>
                        <a:t>sudo</a:t>
                      </a:r>
                      <a:r>
                        <a:rPr lang="en-US" dirty="0">
                          <a:latin typeface="Courier New"/>
                        </a:rPr>
                        <a:t> -l</a:t>
                      </a:r>
                      <a:r>
                        <a:rPr lang="en-US" dirty="0"/>
                        <a:t>, SUID binaries (Linux); </a:t>
                      </a:r>
                      <a:r>
                        <a:rPr lang="en-US" err="1">
                          <a:latin typeface="Courier New"/>
                        </a:rPr>
                        <a:t>getsystem</a:t>
                      </a:r>
                      <a:r>
                        <a:rPr lang="en-US" dirty="0"/>
                        <a:t> (</a:t>
                      </a:r>
                      <a:r>
                        <a:rPr lang="en-US" err="1"/>
                        <a:t>WinXP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Partial escalation validated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🟨 Partial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858740"/>
                  </a:ext>
                </a:extLst>
              </a:tr>
              <a:tr h="9066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Lateral Movement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Planned use of </a:t>
                      </a:r>
                      <a:r>
                        <a:rPr lang="en-US" dirty="0" err="1"/>
                        <a:t>Impacket</a:t>
                      </a:r>
                      <a:r>
                        <a:rPr lang="en-US" dirty="0"/>
                        <a:t> (</a:t>
                      </a:r>
                      <a:r>
                        <a:rPr lang="en-US" dirty="0" err="1">
                          <a:latin typeface="Courier New"/>
                        </a:rPr>
                        <a:t>wmiexec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latin typeface="Courier New"/>
                        </a:rPr>
                        <a:t>psexec</a:t>
                      </a:r>
                      <a:r>
                        <a:rPr lang="en-US" dirty="0"/>
                        <a:t>), SSH tunneling via </a:t>
                      </a:r>
                      <a:r>
                        <a:rPr lang="en-US" dirty="0" err="1"/>
                        <a:t>pfSense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Setup noted, not executed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🟨 Partial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810173"/>
                  </a:ext>
                </a:extLst>
              </a:tr>
              <a:tr h="6300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Traffic &amp; Attack Path Analysis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Wireshark, </a:t>
                      </a:r>
                      <a:r>
                        <a:rPr lang="en-US" dirty="0" err="1"/>
                        <a:t>BloodHound</a:t>
                      </a:r>
                      <a:r>
                        <a:rPr lang="en-US" dirty="0"/>
                        <a:t> (planned)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Not captured yet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❌ Not Complete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75857"/>
                  </a:ext>
                </a:extLst>
              </a:tr>
              <a:tr h="6300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Reporting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Slide deck with remediation steps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Hiring-manager-ready project documentation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✅ Done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935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097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548B-9343-F272-3A7E-60D72E43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472" y="978408"/>
            <a:ext cx="9128473" cy="729795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Wireshark Capture (Traffic Analysis)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02D1E-E13F-EDD4-DE14-1CC7A90F0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11155680" cy="2660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Objective:</a:t>
            </a:r>
            <a:r>
              <a:rPr lang="en-US" dirty="0">
                <a:ea typeface="+mn-lt"/>
                <a:cs typeface="+mn-lt"/>
              </a:rPr>
              <a:t> Inspect attacker ↔ victim traffic for reverse shells and exploitation patterns.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Captured beacon: reverse TCP traffic from </a:t>
            </a:r>
            <a:r>
              <a:rPr lang="en-US" dirty="0">
                <a:latin typeface="Consolas"/>
              </a:rPr>
              <a:t>192.168.56.20 → 192.168.56.1:4446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Would also show SMB exploit packets (</a:t>
            </a:r>
            <a:r>
              <a:rPr lang="en-US" dirty="0" err="1">
                <a:ea typeface="+mn-lt"/>
                <a:cs typeface="+mn-lt"/>
              </a:rPr>
              <a:t>EternalBlue</a:t>
            </a:r>
            <a:r>
              <a:rPr lang="en-US" dirty="0">
                <a:ea typeface="+mn-lt"/>
                <a:cs typeface="+mn-lt"/>
              </a:rPr>
              <a:t>) + FTP login attempts.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Keywords: </a:t>
            </a:r>
            <a:r>
              <a:rPr lang="en-US" b="1" dirty="0">
                <a:ea typeface="+mn-lt"/>
                <a:cs typeface="+mn-lt"/>
              </a:rPr>
              <a:t>traffic analysis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IDS/IPS evasion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command &amp; control emulation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Next step:</a:t>
            </a:r>
            <a:r>
              <a:rPr lang="en-US" dirty="0">
                <a:ea typeface="+mn-lt"/>
                <a:cs typeface="+mn-lt"/>
              </a:rPr>
              <a:t> Run Wireshark during exploitation to enrich with packet captures.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43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773F-DA8F-3667-D6CD-C876571F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24" y="978408"/>
            <a:ext cx="10120510" cy="844814"/>
          </a:xfrm>
        </p:spPr>
        <p:txBody>
          <a:bodyPr/>
          <a:lstStyle/>
          <a:p>
            <a:r>
              <a:rPr lang="en-US" sz="4000" dirty="0" err="1"/>
              <a:t>BloodHound</a:t>
            </a:r>
            <a:r>
              <a:rPr lang="en-US" sz="4000" dirty="0"/>
              <a:t> Graph (Attack Path Modeling)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A7CB2-D82D-7D66-D986-AC50AB8F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492344"/>
            <a:ext cx="11155680" cy="3853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Objective:</a:t>
            </a:r>
            <a:r>
              <a:rPr lang="en-US" dirty="0">
                <a:ea typeface="+mn-lt"/>
                <a:cs typeface="+mn-lt"/>
              </a:rPr>
              <a:t> Model lateral movement and privilege escalation paths in Windows domain.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Tool: </a:t>
            </a:r>
            <a:r>
              <a:rPr lang="en-US" dirty="0" err="1">
                <a:ea typeface="+mn-lt"/>
                <a:cs typeface="+mn-lt"/>
              </a:rPr>
              <a:t>BloodHound</a:t>
            </a:r>
            <a:r>
              <a:rPr lang="en-US" dirty="0">
                <a:ea typeface="+mn-lt"/>
                <a:cs typeface="+mn-lt"/>
              </a:rPr>
              <a:t> + Neo4j → visualize attack graph for admins, shares, trusts.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Planned, not yet executed in lab. Placeholder screenshot can be inserted.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Keywords: </a:t>
            </a:r>
            <a:r>
              <a:rPr lang="en-US" b="1" dirty="0">
                <a:ea typeface="+mn-lt"/>
                <a:cs typeface="+mn-lt"/>
              </a:rPr>
              <a:t>attack path modeling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Active Directory enumeration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lateral movement analysis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Next step:</a:t>
            </a:r>
            <a:r>
              <a:rPr lang="en-US" dirty="0">
                <a:ea typeface="+mn-lt"/>
                <a:cs typeface="+mn-lt"/>
              </a:rPr>
              <a:t> Capture real graph from test AD or simulate path diagrams.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4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8B83-ED5B-300C-22A9-866E92C5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774" y="791502"/>
            <a:ext cx="10206775" cy="916701"/>
          </a:xfrm>
        </p:spPr>
        <p:txBody>
          <a:bodyPr>
            <a:normAutofit/>
          </a:bodyPr>
          <a:lstStyle/>
          <a:p>
            <a:r>
              <a:rPr lang="en-US" sz="4000" u="sng" dirty="0">
                <a:ea typeface="+mj-lt"/>
                <a:cs typeface="+mj-lt"/>
              </a:rPr>
              <a:t>VMs &amp; Tool Stack, Step-by-Step Setup</a:t>
            </a:r>
            <a:endParaRPr lang="en-US" sz="40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141BA-A3E9-3924-062C-2399E4F70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27" y="2104155"/>
            <a:ext cx="11155680" cy="41842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Transfer VM images and essential tools from USB to Kali and prep them for deployment.</a:t>
            </a:r>
          </a:p>
          <a:p>
            <a:r>
              <a:rPr lang="en-US" dirty="0">
                <a:ea typeface="+mn-lt"/>
                <a:cs typeface="+mn-lt"/>
              </a:rPr>
              <a:t>Configured virtual environments using Kali Linux and VirtualBox to host vulnerable targets for exploit development and testing.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Transferred isolated virtual machines Extract, organize, and prepare VM files for import into VirtualBox. via USB and mounted file systems using Linux disk tools.</a:t>
            </a:r>
          </a:p>
          <a:p>
            <a:r>
              <a:rPr lang="en-US" dirty="0">
                <a:ea typeface="+mn-lt"/>
                <a:cs typeface="+mn-lt"/>
              </a:rPr>
              <a:t>Extracted and staged vulnerable lab machines from compressed USB transfer using Linux CLI.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Organized VM targets into operational directories for attack simulation and virtualized deployment.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Installed and configured VirtualBox on Kali Linux for adversary emulation lab deployment.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Validated kernel module dependencies and system headers for hypervisor stability.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44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E8FB-F714-F4E4-8DDD-A1A5F45A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038" y="906521"/>
            <a:ext cx="8366473" cy="801682"/>
          </a:xfrm>
        </p:spPr>
        <p:txBody>
          <a:bodyPr>
            <a:normAutofit/>
          </a:bodyPr>
          <a:lstStyle/>
          <a:p>
            <a:r>
              <a:rPr lang="en-US" sz="4000" dirty="0"/>
              <a:t>Remediation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901F0-4907-9978-F79E-5E99661E1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15967"/>
            <a:ext cx="11155680" cy="462996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u="sng" dirty="0">
                <a:ea typeface="+mn-lt"/>
                <a:cs typeface="+mn-lt"/>
              </a:rPr>
              <a:t>Objective:</a:t>
            </a:r>
            <a:r>
              <a:rPr lang="en-US" u="sng" dirty="0">
                <a:ea typeface="+mn-lt"/>
                <a:cs typeface="+mn-lt"/>
              </a:rPr>
              <a:t> Translate findings into defense actions.</a:t>
            </a:r>
            <a:endParaRPr lang="en-US" u="sng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Patch legacy services (disable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2.3.4, apply MS17-010 patch).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Enforce </a:t>
            </a:r>
            <a:r>
              <a:rPr lang="en-US" b="1" dirty="0">
                <a:ea typeface="+mn-lt"/>
                <a:cs typeface="+mn-lt"/>
              </a:rPr>
              <a:t>network segmentation</a:t>
            </a:r>
            <a:r>
              <a:rPr lang="en-US" dirty="0">
                <a:ea typeface="+mn-lt"/>
                <a:cs typeface="+mn-lt"/>
              </a:rPr>
              <a:t> between Linux ↔ Windows trust zones.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Deploy </a:t>
            </a:r>
            <a:r>
              <a:rPr lang="en-US" b="1" dirty="0">
                <a:ea typeface="+mn-lt"/>
                <a:cs typeface="+mn-lt"/>
              </a:rPr>
              <a:t>EDR detection rules</a:t>
            </a:r>
            <a:r>
              <a:rPr lang="en-US" dirty="0">
                <a:ea typeface="+mn-lt"/>
                <a:cs typeface="+mn-lt"/>
              </a:rPr>
              <a:t>: abnormal </a:t>
            </a:r>
            <a:r>
              <a:rPr lang="en-US" dirty="0" err="1">
                <a:ea typeface="+mn-lt"/>
                <a:cs typeface="+mn-lt"/>
              </a:rPr>
              <a:t>cron</a:t>
            </a:r>
            <a:r>
              <a:rPr lang="en-US" dirty="0">
                <a:ea typeface="+mn-lt"/>
                <a:cs typeface="+mn-lt"/>
              </a:rPr>
              <a:t> usage, reverse shell traffic.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Remove unnecessary SUID binaries + audit scheduled tasks.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Resume keywords: </a:t>
            </a:r>
            <a:r>
              <a:rPr lang="en-US" b="1" dirty="0">
                <a:ea typeface="+mn-lt"/>
                <a:cs typeface="+mn-lt"/>
              </a:rPr>
              <a:t>defense in depth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endpoint detection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network hardening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b="1" u="sng" dirty="0">
                <a:ea typeface="+mn-lt"/>
                <a:cs typeface="+mn-lt"/>
              </a:rPr>
              <a:t>Findings &amp; Fixes:</a:t>
            </a:r>
            <a:endParaRPr lang="en-US" u="sng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Unpatched services (</a:t>
            </a:r>
            <a:r>
              <a:rPr lang="en-US" b="1" dirty="0" err="1">
                <a:ea typeface="+mn-lt"/>
                <a:cs typeface="+mn-lt"/>
              </a:rPr>
              <a:t>vsFTPd</a:t>
            </a:r>
            <a:r>
              <a:rPr lang="en-US" b="1" dirty="0">
                <a:ea typeface="+mn-lt"/>
                <a:cs typeface="+mn-lt"/>
              </a:rPr>
              <a:t>, SMBv1):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→ Apply vendor patches; decommission legacy protocols (FTP/SMBv1).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Weak segmentation / trust relationships: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→ Enforce network segmentation</a:t>
            </a:r>
            <a:r>
              <a:rPr lang="en-US" dirty="0">
                <a:ea typeface="+mn-lt"/>
                <a:cs typeface="+mn-lt"/>
              </a:rPr>
              <a:t> &amp; ACLs; minimize lateral movement paths.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Cronjob &amp; scheduled task persistence: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→ Monitor </a:t>
            </a:r>
            <a:r>
              <a:rPr lang="en-US" dirty="0">
                <a:latin typeface="Consolas"/>
              </a:rPr>
              <a:t>/</a:t>
            </a:r>
            <a:r>
              <a:rPr lang="en-US" dirty="0" err="1">
                <a:latin typeface="Consolas"/>
              </a:rPr>
              <a:t>etc</a:t>
            </a:r>
            <a:r>
              <a:rPr lang="en-US" dirty="0">
                <a:latin typeface="Consolas"/>
              </a:rPr>
              <a:t>/crontab</a:t>
            </a:r>
            <a:r>
              <a:rPr lang="en-US" dirty="0">
                <a:ea typeface="+mn-lt"/>
                <a:cs typeface="+mn-lt"/>
              </a:rPr>
              <a:t>, Windows Task Scheduler with </a:t>
            </a:r>
            <a:r>
              <a:rPr lang="en-US" b="1" dirty="0">
                <a:ea typeface="+mn-lt"/>
                <a:cs typeface="+mn-lt"/>
              </a:rPr>
              <a:t>EDR rules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SUID misconfigurations (Linux):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→ Regular audits with </a:t>
            </a:r>
            <a:r>
              <a:rPr lang="en-US" dirty="0">
                <a:latin typeface="Consolas"/>
              </a:rPr>
              <a:t>find / -perm -4000</a:t>
            </a:r>
            <a:r>
              <a:rPr lang="en-US" dirty="0">
                <a:ea typeface="+mn-lt"/>
                <a:cs typeface="+mn-lt"/>
              </a:rPr>
              <a:t>; remove unnecessary SUID bits.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Excessive user privileges: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→ Apply least privilege</a:t>
            </a:r>
            <a:r>
              <a:rPr lang="en-US" dirty="0">
                <a:ea typeface="+mn-lt"/>
                <a:cs typeface="+mn-lt"/>
              </a:rPr>
              <a:t>; audit group memberships and </a:t>
            </a:r>
            <a:r>
              <a:rPr lang="en-US" dirty="0" err="1">
                <a:ea typeface="+mn-lt"/>
                <a:cs typeface="+mn-lt"/>
              </a:rPr>
              <a:t>sudo</a:t>
            </a:r>
            <a:r>
              <a:rPr lang="en-US" dirty="0">
                <a:ea typeface="+mn-lt"/>
                <a:cs typeface="+mn-lt"/>
              </a:rPr>
              <a:t> policies.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10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A887-F271-1CF5-520C-DDD23A1A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019" y="705239"/>
            <a:ext cx="8409606" cy="74417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a typeface="+mj-lt"/>
                <a:cs typeface="+mj-lt"/>
              </a:rPr>
              <a:t>Post-Exploitation &amp; Persistence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62029-4043-E5BC-3935-CC28E27F3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457175"/>
            <a:ext cx="11155680" cy="488876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Once access is gained, attackers attempt to: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🛠 </a:t>
            </a:r>
            <a:r>
              <a:rPr lang="en-US" b="1" dirty="0">
                <a:ea typeface="+mn-lt"/>
                <a:cs typeface="+mn-lt"/>
              </a:rPr>
              <a:t>Escalate privileges</a:t>
            </a:r>
            <a:r>
              <a:rPr lang="en-US" dirty="0">
                <a:ea typeface="+mn-lt"/>
                <a:cs typeface="+mn-lt"/>
              </a:rPr>
              <a:t> → get SYSTEM or root.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📂 </a:t>
            </a:r>
            <a:r>
              <a:rPr lang="en-US" b="1" dirty="0">
                <a:ea typeface="+mn-lt"/>
                <a:cs typeface="+mn-lt"/>
              </a:rPr>
              <a:t>Dump credentials</a:t>
            </a:r>
            <a:r>
              <a:rPr lang="en-US" dirty="0">
                <a:ea typeface="+mn-lt"/>
                <a:cs typeface="+mn-lt"/>
              </a:rPr>
              <a:t> → extract usernames/passwords.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🎭 </a:t>
            </a:r>
            <a:r>
              <a:rPr lang="en-US" b="1" dirty="0">
                <a:ea typeface="+mn-lt"/>
                <a:cs typeface="+mn-lt"/>
              </a:rPr>
              <a:t>Maintain persistence</a:t>
            </a:r>
            <a:r>
              <a:rPr lang="en-US" dirty="0">
                <a:ea typeface="+mn-lt"/>
                <a:cs typeface="+mn-lt"/>
              </a:rPr>
              <a:t> → create backdoors for re-entry.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🕵️ </a:t>
            </a:r>
            <a:r>
              <a:rPr lang="en-US" b="1" dirty="0">
                <a:ea typeface="+mn-lt"/>
                <a:cs typeface="+mn-lt"/>
              </a:rPr>
              <a:t>Exfiltrate data</a:t>
            </a:r>
            <a:r>
              <a:rPr lang="en-US" dirty="0">
                <a:ea typeface="+mn-lt"/>
                <a:cs typeface="+mn-lt"/>
              </a:rPr>
              <a:t> → collect files, screenshots, keystrokes.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These Demonstrates the </a:t>
            </a:r>
            <a:r>
              <a:rPr lang="en-US" b="1" dirty="0">
                <a:ea typeface="+mn-lt"/>
                <a:cs typeface="+mn-lt"/>
              </a:rPr>
              <a:t>danger of unpatched systems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Final Debugging Steps for Meterpreter Session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Current Status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TAB 1 (Kali)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Payload (</a:t>
            </a:r>
            <a:r>
              <a:rPr lang="en-US" dirty="0" err="1">
                <a:latin typeface="Consolas"/>
              </a:rPr>
              <a:t>meterpreter.elf</a:t>
            </a:r>
            <a:r>
              <a:rPr lang="en-US" dirty="0">
                <a:ea typeface="+mn-lt"/>
                <a:cs typeface="+mn-lt"/>
              </a:rPr>
              <a:t>) generated and hosted successfully via Python HTTP server.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Confirmed download from Metasploitable2 (</a:t>
            </a:r>
            <a:r>
              <a:rPr lang="en-US" dirty="0">
                <a:latin typeface="Consolas"/>
              </a:rPr>
              <a:t>192.168.**.20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TAB 2 (Handler)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Error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latin typeface="Consolas"/>
              </a:rPr>
              <a:t>Handler failed to bind to 192.168.**.1:4446</a:t>
            </a:r>
            <a:r>
              <a:rPr lang="en-US" dirty="0">
                <a:ea typeface="+mn-lt"/>
                <a:cs typeface="+mn-lt"/>
              </a:rPr>
              <a:t> (port in use/unavailable).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Likely caused by a stale Metasploit job or another process holding the port.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TAB 3 (Target Shell)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Successfully exploited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backdoor (root shell on </a:t>
            </a:r>
            <a:r>
              <a:rPr lang="en-US" dirty="0">
                <a:latin typeface="Consolas"/>
              </a:rPr>
              <a:t>192.168.**.20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Payload downloaded and marked executable, but Meterpreter session fails to establish.</a:t>
            </a:r>
            <a:endParaRPr lang="en-US" dirty="0"/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4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058F-8E15-1C3E-5A58-5AD5D3BD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88" y="1136559"/>
            <a:ext cx="7575719" cy="844813"/>
          </a:xfrm>
        </p:spPr>
        <p:txBody>
          <a:bodyPr>
            <a:normAutofit/>
          </a:bodyPr>
          <a:lstStyle/>
          <a:p>
            <a:r>
              <a:rPr lang="en-US" sz="4000" u="sng" dirty="0"/>
              <a:t>Next Steps &amp;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094E-48C8-81BA-B0E4-B464E39BA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442797"/>
            <a:ext cx="11155680" cy="490313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Next labs: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Fully demo </a:t>
            </a:r>
            <a:r>
              <a:rPr lang="en-US" b="1" dirty="0">
                <a:ea typeface="+mn-lt"/>
                <a:cs typeface="+mn-lt"/>
              </a:rPr>
              <a:t>lateral movement (</a:t>
            </a:r>
            <a:r>
              <a:rPr lang="en-US" b="1" dirty="0" err="1">
                <a:ea typeface="+mn-lt"/>
                <a:cs typeface="+mn-lt"/>
              </a:rPr>
              <a:t>wmiexec</a:t>
            </a:r>
            <a:r>
              <a:rPr lang="en-US" b="1" dirty="0">
                <a:ea typeface="+mn-lt"/>
                <a:cs typeface="+mn-lt"/>
              </a:rPr>
              <a:t>/</a:t>
            </a:r>
            <a:r>
              <a:rPr lang="en-US" b="1" dirty="0" err="1">
                <a:ea typeface="+mn-lt"/>
                <a:cs typeface="+mn-lt"/>
              </a:rPr>
              <a:t>psexec</a:t>
            </a:r>
            <a:r>
              <a:rPr lang="en-US" b="1" dirty="0">
                <a:ea typeface="+mn-lt"/>
                <a:cs typeface="+mn-lt"/>
              </a:rPr>
              <a:t>)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Run </a:t>
            </a:r>
            <a:r>
              <a:rPr lang="en-US" b="1" dirty="0" err="1">
                <a:ea typeface="+mn-lt"/>
                <a:cs typeface="+mn-lt"/>
              </a:rPr>
              <a:t>BloodHound</a:t>
            </a:r>
            <a:r>
              <a:rPr lang="en-US" b="1" dirty="0">
                <a:ea typeface="+mn-lt"/>
                <a:cs typeface="+mn-lt"/>
              </a:rPr>
              <a:t>/Neo4j</a:t>
            </a:r>
            <a:r>
              <a:rPr lang="en-US" dirty="0">
                <a:ea typeface="+mn-lt"/>
                <a:cs typeface="+mn-lt"/>
              </a:rPr>
              <a:t> for attack path visualization.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Expand persistence: test </a:t>
            </a:r>
            <a:r>
              <a:rPr lang="en-US" b="1" dirty="0" err="1">
                <a:ea typeface="+mn-lt"/>
                <a:cs typeface="+mn-lt"/>
              </a:rPr>
              <a:t>systemd</a:t>
            </a:r>
            <a:r>
              <a:rPr lang="en-US" b="1" dirty="0">
                <a:ea typeface="+mn-lt"/>
                <a:cs typeface="+mn-lt"/>
              </a:rPr>
              <a:t> services</a:t>
            </a:r>
            <a:r>
              <a:rPr lang="en-US" dirty="0">
                <a:ea typeface="+mn-lt"/>
                <a:cs typeface="+mn-lt"/>
              </a:rPr>
              <a:t> on Linux, </a:t>
            </a:r>
            <a:r>
              <a:rPr lang="en-US" b="1" dirty="0">
                <a:ea typeface="+mn-lt"/>
                <a:cs typeface="+mn-lt"/>
              </a:rPr>
              <a:t>scheduled tasks</a:t>
            </a:r>
            <a:r>
              <a:rPr lang="en-US" dirty="0">
                <a:ea typeface="+mn-lt"/>
                <a:cs typeface="+mn-lt"/>
              </a:rPr>
              <a:t> on Windows.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References: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Metasploit Unleashed, </a:t>
            </a:r>
            <a:r>
              <a:rPr lang="en-US" dirty="0" err="1">
                <a:ea typeface="+mn-lt"/>
                <a:cs typeface="+mn-lt"/>
              </a:rPr>
              <a:t>HackTricks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TryHackMe</a:t>
            </a:r>
            <a:r>
              <a:rPr lang="en-US" dirty="0">
                <a:ea typeface="+mn-lt"/>
                <a:cs typeface="+mn-lt"/>
              </a:rPr>
              <a:t>/HTB modules.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CVE references (MS17-010,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2.3.4 backdoor).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</a:t>
            </a:r>
            <a:r>
              <a:rPr lang="en-US" b="1" dirty="0">
                <a:ea typeface="+mn-lt"/>
                <a:cs typeface="+mn-lt"/>
              </a:rPr>
              <a:t>ontinuous adversarial simulation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threat modeling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red team operations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039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8D2F-1E0B-AD9C-3DB5-B5435B66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622" y="1222823"/>
            <a:ext cx="5260965" cy="772927"/>
          </a:xfrm>
        </p:spPr>
        <p:txBody>
          <a:bodyPr>
            <a:normAutofit/>
          </a:bodyPr>
          <a:lstStyle/>
          <a:p>
            <a:r>
              <a:rPr lang="en-US" sz="4000" u="sng" dirty="0"/>
              <a:t>Final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00FE-9926-F6A0-6E23-CA99215C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377325"/>
            <a:ext cx="11155680" cy="39686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I have fully completed Recon &amp; Exploitation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I’ve </a:t>
            </a:r>
            <a:r>
              <a:rPr lang="en-US" b="1" dirty="0">
                <a:ea typeface="+mn-lt"/>
                <a:cs typeface="+mn-lt"/>
              </a:rPr>
              <a:t>partially completed Persistence &amp; Lateral Movement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I’ve </a:t>
            </a:r>
            <a:r>
              <a:rPr lang="en-US" b="1" dirty="0">
                <a:ea typeface="+mn-lt"/>
                <a:cs typeface="+mn-lt"/>
              </a:rPr>
              <a:t>planned but not yet executed Monitoring &amp; Reporting</a:t>
            </a: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This is </a:t>
            </a:r>
            <a:r>
              <a:rPr lang="en-US" b="1" dirty="0">
                <a:ea typeface="+mn-lt"/>
                <a:cs typeface="+mn-lt"/>
              </a:rPr>
              <a:t>more than enough for a demo deck</a:t>
            </a:r>
            <a:r>
              <a:rPr lang="en-US" dirty="0">
                <a:ea typeface="+mn-lt"/>
                <a:cs typeface="+mn-lt"/>
              </a:rPr>
              <a:t>, since it shows: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🔹 End-to-end adversary simulation.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🔹 Documentation of partial + full successes.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🔹 Resume-ready keywords (persistence, escalation, lateral movement, attack path modeling).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4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8435-1224-E8E4-AEFC-C7A3818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06" y="662107"/>
            <a:ext cx="8150813" cy="801681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Why This Already Stands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0BCC-2E32-DE98-D32A-0877171D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471552"/>
            <a:ext cx="11155680" cy="48743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I didn’t just follow a CTF — I </a:t>
            </a:r>
            <a:r>
              <a:rPr lang="en-US" b="1" dirty="0">
                <a:ea typeface="+mn-lt"/>
                <a:cs typeface="+mn-lt"/>
              </a:rPr>
              <a:t>designed an adversary emulation lab</a:t>
            </a:r>
            <a:r>
              <a:rPr lang="en-US" dirty="0">
                <a:ea typeface="+mn-lt"/>
                <a:cs typeface="+mn-lt"/>
              </a:rPr>
              <a:t> with multi-VM setup, persistence, and post-exploitation workflow.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implemented </a:t>
            </a:r>
            <a:r>
              <a:rPr lang="en-US" b="1" dirty="0">
                <a:ea typeface="+mn-lt"/>
                <a:cs typeface="+mn-lt"/>
              </a:rPr>
              <a:t>manual persistence without relying on Metasploit modules</a:t>
            </a:r>
            <a:r>
              <a:rPr lang="en-US" dirty="0">
                <a:ea typeface="+mn-lt"/>
                <a:cs typeface="+mn-lt"/>
              </a:rPr>
              <a:t>, which demonstrates </a:t>
            </a:r>
            <a:r>
              <a:rPr lang="en-US" b="1" dirty="0">
                <a:ea typeface="+mn-lt"/>
                <a:cs typeface="+mn-lt"/>
              </a:rPr>
              <a:t>real attacker tradecraft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showed </a:t>
            </a:r>
            <a:r>
              <a:rPr lang="en-US" b="1" dirty="0">
                <a:ea typeface="+mn-lt"/>
                <a:cs typeface="+mn-lt"/>
              </a:rPr>
              <a:t>endpoint security gaps</a:t>
            </a:r>
            <a:r>
              <a:rPr lang="en-US" dirty="0">
                <a:ea typeface="+mn-lt"/>
                <a:cs typeface="+mn-lt"/>
              </a:rPr>
              <a:t> (cronjob persistence, weak services like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EternalBlue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can </a:t>
            </a:r>
            <a:r>
              <a:rPr lang="en-US" b="1" dirty="0">
                <a:ea typeface="+mn-lt"/>
                <a:cs typeface="+mn-lt"/>
              </a:rPr>
              <a:t>frame findings in terms of defense</a:t>
            </a:r>
            <a:r>
              <a:rPr lang="en-US" dirty="0">
                <a:ea typeface="+mn-lt"/>
                <a:cs typeface="+mn-lt"/>
              </a:rPr>
              <a:t> (patch management, segmentation, hardening) → this turns a “red-team demo” into a </a:t>
            </a:r>
            <a:r>
              <a:rPr lang="en-US" b="1" dirty="0">
                <a:ea typeface="+mn-lt"/>
                <a:cs typeface="+mn-lt"/>
              </a:rPr>
              <a:t>blue-team lesson learned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b="1" u="sng" dirty="0"/>
              <a:t>Keywords to Bake Into Deck 1</a:t>
            </a:r>
          </a:p>
          <a:p>
            <a:r>
              <a:rPr lang="en-US" b="1" dirty="0">
                <a:ea typeface="+mn-lt"/>
                <a:cs typeface="+mn-lt"/>
              </a:rPr>
              <a:t>Adversarial emulation</a:t>
            </a:r>
            <a:r>
              <a:rPr lang="en-US" dirty="0">
                <a:ea typeface="+mn-lt"/>
                <a:cs typeface="+mn-lt"/>
              </a:rPr>
              <a:t> (lab simulating attacker lifecycle).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Service enumeration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nmap</a:t>
            </a:r>
            <a:r>
              <a:rPr lang="en-US" dirty="0">
                <a:ea typeface="+mn-lt"/>
                <a:cs typeface="+mn-lt"/>
              </a:rPr>
              <a:t>, enum4linux).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Initial access</a:t>
            </a:r>
            <a:r>
              <a:rPr lang="en-US" dirty="0">
                <a:ea typeface="+mn-lt"/>
                <a:cs typeface="+mn-lt"/>
              </a:rPr>
              <a:t> (Metasploit, </a:t>
            </a:r>
            <a:r>
              <a:rPr lang="en-US" dirty="0" err="1">
                <a:ea typeface="+mn-lt"/>
                <a:cs typeface="+mn-lt"/>
              </a:rPr>
              <a:t>EternalBlue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vsFTPd</a:t>
            </a:r>
            <a:r>
              <a:rPr lang="en-US" dirty="0">
                <a:ea typeface="+mn-lt"/>
                <a:cs typeface="+mn-lt"/>
              </a:rPr>
              <a:t> backdoor).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Privilege escalation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(Linux SUID, Windows </a:t>
            </a:r>
            <a:r>
              <a:rPr lang="en-US" dirty="0" err="1">
                <a:ea typeface="+mn-lt"/>
                <a:cs typeface="+mn-lt"/>
              </a:rPr>
              <a:t>getsystem</a:t>
            </a:r>
            <a:r>
              <a:rPr lang="en-US" dirty="0">
                <a:ea typeface="+mn-lt"/>
                <a:cs typeface="+mn-lt"/>
              </a:rPr>
              <a:t>/DLL hijack).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29939-8900-36DF-BB36-D3F3217187B0}"/>
              </a:ext>
            </a:extLst>
          </p:cNvPr>
          <p:cNvSpPr txBox="1"/>
          <p:nvPr/>
        </p:nvSpPr>
        <p:spPr>
          <a:xfrm>
            <a:off x="6619874" y="3906748"/>
            <a:ext cx="5287992" cy="2379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Persistence mechanisms</a:t>
            </a:r>
            <a:r>
              <a:rPr lang="en-US" sz="1400" dirty="0"/>
              <a:t> (cronjobs, scheduled tasks).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Lateral movement</a:t>
            </a:r>
            <a:r>
              <a:rPr lang="en-US" sz="1400" dirty="0"/>
              <a:t> (</a:t>
            </a:r>
            <a:r>
              <a:rPr lang="en-US" sz="1400" err="1"/>
              <a:t>Impacket</a:t>
            </a:r>
            <a:r>
              <a:rPr lang="en-US" sz="1400" dirty="0"/>
              <a:t>, pivoting).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Network segmentation bypass</a:t>
            </a:r>
            <a:r>
              <a:rPr lang="en-US" sz="1400" dirty="0"/>
              <a:t> (</a:t>
            </a:r>
            <a:r>
              <a:rPr lang="en-US" sz="1400" err="1"/>
              <a:t>pfSense</a:t>
            </a:r>
            <a:r>
              <a:rPr lang="en-US" sz="1400" dirty="0"/>
              <a:t> tunnels/chisel).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Traffic analysis</a:t>
            </a:r>
            <a:r>
              <a:rPr lang="en-US" sz="1400" dirty="0"/>
              <a:t> (Wireshark captures).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Attack path modeling</a:t>
            </a:r>
            <a:r>
              <a:rPr lang="en-US" sz="1400" dirty="0"/>
              <a:t> (</a:t>
            </a:r>
            <a:r>
              <a:rPr lang="en-US" sz="1400" err="1"/>
              <a:t>BloodHound</a:t>
            </a:r>
            <a:r>
              <a:rPr lang="en-US" sz="1400" dirty="0"/>
              <a:t> + Neo4j).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EDR evasion techniques</a:t>
            </a:r>
            <a:r>
              <a:rPr lang="en-US" sz="1400" dirty="0"/>
              <a:t> (manual payload execution, avoiding persistence modules).</a:t>
            </a:r>
          </a:p>
        </p:txBody>
      </p:sp>
    </p:spTree>
    <p:extLst>
      <p:ext uri="{BB962C8B-B14F-4D97-AF65-F5344CB8AC3E}">
        <p14:creationId xmlns:p14="http://schemas.microsoft.com/office/powerpoint/2010/main" val="885881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633A-AC12-31DD-A696-2DBB420F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302" y="705239"/>
            <a:ext cx="5879191" cy="672286"/>
          </a:xfrm>
        </p:spPr>
        <p:txBody>
          <a:bodyPr>
            <a:noAutofit/>
          </a:bodyPr>
          <a:lstStyle/>
          <a:p>
            <a:r>
              <a:rPr lang="en-US" sz="4000" dirty="0"/>
              <a:t>Exploitation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1F11D-6714-762F-E31A-50FDD6FF2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385288"/>
            <a:ext cx="11155680" cy="4960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Access gained on Linux &amp; Windows targets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Tools: Metasploit Framework (msf6)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keywords: </a:t>
            </a:r>
            <a:r>
              <a:rPr lang="en-US" b="1" dirty="0">
                <a:ea typeface="+mn-lt"/>
                <a:cs typeface="+mn-lt"/>
              </a:rPr>
              <a:t>initial access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shell acquisition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attack chain development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I have covered ~70% of the blueprint</a:t>
            </a:r>
            <a:r>
              <a:rPr lang="en-US" dirty="0">
                <a:ea typeface="+mn-lt"/>
                <a:cs typeface="+mn-lt"/>
              </a:rPr>
              <a:t>: Lab setup, recon, exploitation, persistence. What’s left is mostly polish: lateral movement, escalation, traffic analysis, and final reporting.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Because I'm showing: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Full </a:t>
            </a:r>
            <a:r>
              <a:rPr lang="en-US" b="1" dirty="0">
                <a:ea typeface="+mn-lt"/>
                <a:cs typeface="+mn-lt"/>
              </a:rPr>
              <a:t>attack lifecycle understanding</a:t>
            </a:r>
            <a:r>
              <a:rPr lang="en-US" dirty="0">
                <a:ea typeface="+mn-lt"/>
                <a:cs typeface="+mn-lt"/>
              </a:rPr>
              <a:t> (MITRE ATT&amp;CK style).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Ability to think like an attacker </a:t>
            </a:r>
            <a:r>
              <a:rPr lang="en-US" b="1" dirty="0">
                <a:ea typeface="+mn-lt"/>
                <a:cs typeface="+mn-lt"/>
              </a:rPr>
              <a:t>and</a:t>
            </a:r>
            <a:r>
              <a:rPr lang="en-US" dirty="0">
                <a:ea typeface="+mn-lt"/>
                <a:cs typeface="+mn-lt"/>
              </a:rPr>
              <a:t> map findings to defense gaps.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Hands-on technical execution across multiple OS targets.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stood up Kali, Metasploitable2, </a:t>
            </a:r>
            <a:r>
              <a:rPr lang="en-US" dirty="0" err="1">
                <a:ea typeface="+mn-lt"/>
                <a:cs typeface="+mn-lt"/>
              </a:rPr>
              <a:t>WinXP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pfSense</a:t>
            </a:r>
            <a:r>
              <a:rPr lang="en-US" dirty="0">
                <a:ea typeface="+mn-lt"/>
                <a:cs typeface="+mn-lt"/>
              </a:rPr>
              <a:t>. I ran </a:t>
            </a:r>
            <a:r>
              <a:rPr lang="en-US" dirty="0" err="1">
                <a:latin typeface="Consolas"/>
              </a:rPr>
              <a:t>nmap</a:t>
            </a:r>
            <a:r>
              <a:rPr lang="en-US" dirty="0">
                <a:ea typeface="+mn-lt"/>
                <a:cs typeface="+mn-lt"/>
              </a:rPr>
              <a:t> scans (Linux &amp; Windows targets), saw open FTP, SMB, RPC, HTTP, etc. That’s </a:t>
            </a:r>
            <a:r>
              <a:rPr lang="en-US" b="1" dirty="0">
                <a:ea typeface="+mn-lt"/>
                <a:cs typeface="+mn-lt"/>
              </a:rPr>
              <a:t>service enumeration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attack surface mapping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I exploited Linux (Metasploitable2), confirmed shell. I also popped Windows (</a:t>
            </a:r>
            <a:r>
              <a:rPr lang="en-US" b="1" err="1">
                <a:ea typeface="+mn-lt"/>
                <a:cs typeface="+mn-lt"/>
              </a:rPr>
              <a:t>EternalBlue</a:t>
            </a:r>
            <a:r>
              <a:rPr lang="en-US" b="1" dirty="0">
                <a:ea typeface="+mn-lt"/>
                <a:cs typeface="+mn-lt"/>
              </a:rPr>
              <a:t>). These cover initial access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shell acquisition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ea typeface="+mn-lt"/>
                <a:cs typeface="+mn-lt"/>
              </a:rPr>
              <a:t>adversarial emulation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</a:rPr>
              <a:t>Linux persistence achieved (cronjob reverse shell every 1 minute).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52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C8E6-CC78-86A9-DC1A-A77EB6F9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585" y="705238"/>
            <a:ext cx="4010134" cy="87356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08C65-080B-AAD4-9CB7-C5DDF157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31" y="1715966"/>
            <a:ext cx="11155680" cy="46299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This project replicates real-world adversarial techniques for post-exploitation and lateral movement inside segmented networks. Designed to demonstrate mastery over Red Team methodologies and mapped to job-role keywords like.</a:t>
            </a:r>
            <a:endParaRPr lang="en-US" sz="2800" b="1" dirty="0"/>
          </a:p>
          <a:p>
            <a:pPr marL="0" indent="0">
              <a:buNone/>
            </a:pPr>
            <a:endParaRPr lang="en-US" sz="2800" b="1" dirty="0">
              <a:ea typeface="+mn-lt"/>
              <a:cs typeface="+mn-lt"/>
            </a:endParaRPr>
          </a:p>
          <a:p>
            <a:r>
              <a:rPr lang="en-US" sz="2800" i="1" dirty="0">
                <a:ea typeface="+mn-lt"/>
                <a:cs typeface="+mn-lt"/>
              </a:rPr>
              <a:t>Initial Access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i="1" dirty="0">
                <a:ea typeface="+mn-lt"/>
                <a:cs typeface="+mn-lt"/>
              </a:rPr>
              <a:t>Credential Access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i="1" dirty="0">
                <a:ea typeface="+mn-lt"/>
                <a:cs typeface="+mn-lt"/>
              </a:rPr>
              <a:t>Lateral Movement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i="1" dirty="0">
                <a:ea typeface="+mn-lt"/>
                <a:cs typeface="+mn-lt"/>
              </a:rPr>
              <a:t>Privilege Escalation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i="1" dirty="0">
                <a:ea typeface="+mn-lt"/>
                <a:cs typeface="+mn-lt"/>
              </a:rPr>
              <a:t>Traffic Analysis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i="1" dirty="0">
                <a:ea typeface="+mn-lt"/>
                <a:cs typeface="+mn-lt"/>
              </a:rPr>
              <a:t>Post-Exploitation Tooling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570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C7469-708A-F53C-75D3-7ADA10D5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34635"/>
            <a:ext cx="4800600" cy="24823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u="sng" dirty="0">
                <a:ea typeface="+mj-lt"/>
                <a:cs typeface="+mj-lt"/>
              </a:rPr>
              <a:t>Resolved Kernel Module Build Failures by Manually Compiling VirtualBox Drivers using DKMS for Kali Linux 6.12.33 kernel.</a:t>
            </a:r>
            <a:endParaRPr lang="en-US" sz="2800" u="sn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914053-73D7-E377-E88C-94E35AAD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66178-DD45-86EC-4F83-1C94D7C6A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3016" y="988818"/>
            <a:ext cx="5824728" cy="24471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ea typeface="+mn-lt"/>
                <a:cs typeface="+mn-lt"/>
              </a:rPr>
              <a:t>Terminal Summary: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Mounted and extracted tools from USB to </a:t>
            </a:r>
            <a:r>
              <a:rPr lang="en-US" dirty="0">
                <a:latin typeface="Consolas"/>
              </a:rPr>
              <a:t>/Tools/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Unzipped Metasploitable2 archive: </a:t>
            </a:r>
            <a:r>
              <a:rPr lang="en-US" dirty="0">
                <a:latin typeface="Consolas"/>
              </a:rPr>
              <a:t>metasploitable-linux-2.0.0.zip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Organized </a:t>
            </a:r>
            <a:r>
              <a:rPr lang="en-US" dirty="0">
                <a:latin typeface="Consolas"/>
              </a:rPr>
              <a:t>.</a:t>
            </a:r>
            <a:r>
              <a:rPr lang="en-US" err="1">
                <a:latin typeface="Consolas"/>
              </a:rPr>
              <a:t>vmdk</a:t>
            </a:r>
            <a:r>
              <a:rPr lang="en-US" dirty="0">
                <a:ea typeface="+mn-lt"/>
                <a:cs typeface="+mn-lt"/>
              </a:rPr>
              <a:t> into </a:t>
            </a:r>
            <a:r>
              <a:rPr lang="en-US" dirty="0">
                <a:latin typeface="Consolas"/>
              </a:rPr>
              <a:t>~/</a:t>
            </a:r>
            <a:r>
              <a:rPr lang="en-US" err="1">
                <a:latin typeface="Consolas"/>
              </a:rPr>
              <a:t>VirtualMachines</a:t>
            </a:r>
            <a:r>
              <a:rPr lang="en-US" dirty="0">
                <a:latin typeface="Consolas"/>
              </a:rPr>
              <a:t>/Metasploitable2/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Verified </a:t>
            </a:r>
            <a:r>
              <a:rPr lang="en-US" dirty="0" err="1">
                <a:latin typeface="Consolas"/>
              </a:rPr>
              <a:t>Metasploitable.vmdk</a:t>
            </a:r>
            <a:r>
              <a:rPr lang="en-US" dirty="0">
                <a:ea typeface="+mn-lt"/>
                <a:cs typeface="+mn-lt"/>
              </a:rPr>
              <a:t> for use in VirtualBox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0C8E882-74FA-320A-9867-19073BB1D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31" y="4097816"/>
            <a:ext cx="5582729" cy="2371725"/>
          </a:xfrm>
          <a:prstGeom prst="rect">
            <a:avLst/>
          </a:prstGeom>
        </p:spPr>
      </p:pic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E2B2D6F-332C-5697-BBE7-5942C2F3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5" y="3335636"/>
            <a:ext cx="5625860" cy="32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8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F2CC-8AD8-02DE-F714-FB93B7D6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76483"/>
            <a:ext cx="11155680" cy="2498209"/>
          </a:xfrm>
        </p:spPr>
        <p:txBody>
          <a:bodyPr>
            <a:normAutofit/>
          </a:bodyPr>
          <a:lstStyle/>
          <a:p>
            <a:r>
              <a:rPr lang="en-US" sz="3600" u="sng" dirty="0"/>
              <a:t>D</a:t>
            </a:r>
            <a:r>
              <a:rPr lang="en-US" sz="3600" u="sng" dirty="0">
                <a:ea typeface="+mj-lt"/>
                <a:cs typeface="+mj-lt"/>
              </a:rPr>
              <a:t>eployed Vulnerable Target Systems for Adversary Simulation by Extracting VM Payloads and Preparing Structured Virtual Environments on Kali Linux</a:t>
            </a:r>
            <a:endParaRPr lang="en-US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3655-03EF-F486-01F3-B133B9D7A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441248"/>
            <a:ext cx="11155680" cy="29046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Reconfigure VirtualBox Kernel Modules Fix the broken Drivers</a:t>
            </a:r>
          </a:p>
          <a:p>
            <a:r>
              <a:rPr lang="en-US" sz="2000" dirty="0">
                <a:ea typeface="+mn-lt"/>
                <a:cs typeface="+mn-lt"/>
              </a:rPr>
              <a:t>Inspect the Faulty Config File and Rename Directory</a:t>
            </a:r>
          </a:p>
          <a:p>
            <a:r>
              <a:rPr lang="en-US" sz="2000" dirty="0">
                <a:ea typeface="+mn-lt"/>
                <a:cs typeface="+mn-lt"/>
              </a:rPr>
              <a:t>Diagnosed kernel module loading issue by removing invalid directory masquerading as </a:t>
            </a:r>
            <a:r>
              <a:rPr lang="en-US" sz="2000" err="1">
                <a:ea typeface="+mn-lt"/>
                <a:cs typeface="+mn-lt"/>
              </a:rPr>
              <a:t>modprobe</a:t>
            </a:r>
            <a:r>
              <a:rPr lang="en-US" sz="2000" dirty="0">
                <a:ea typeface="+mn-lt"/>
                <a:cs typeface="+mn-lt"/>
              </a:rPr>
              <a:t> configuration.</a:t>
            </a:r>
            <a:endParaRPr lang="en-US" sz="200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Enabled VirtualBox module injection using clean DKMS rebuild and verified system-level compatibility with Kali Linux kernel 6.12.33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394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5F93601-103D-C565-87FA-9D02A85FB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1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7BE0B-FCBB-8DDD-8541-3C936A9A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539" y="978408"/>
            <a:ext cx="5211602" cy="32101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u="sng" dirty="0"/>
              <a:t>Resolved VirtualBox Driver Build Issues on Kali Linux by Compiling DKMS Modules against Custom Kernel Headers (6.12.33)</a:t>
            </a:r>
          </a:p>
        </p:txBody>
      </p:sp>
      <p:pic>
        <p:nvPicPr>
          <p:cNvPr id="6" name="Picture 5" descr="A computer screen shot of white text&#10;&#10;AI-generated content may be incorrect.">
            <a:extLst>
              <a:ext uri="{FF2B5EF4-FFF2-40B4-BE49-F238E27FC236}">
                <a16:creationId xmlns:a16="http://schemas.microsoft.com/office/drawing/2014/main" id="{A88CE234-0778-E4A1-A013-8C59058E4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86" r="28381" b="2"/>
          <a:stretch>
            <a:fillRect/>
          </a:stretch>
        </p:blipFill>
        <p:spPr>
          <a:xfrm>
            <a:off x="543813" y="508087"/>
            <a:ext cx="5289719" cy="35636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328542-3F57-842A-47ED-7DF333E92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3701" y="508090"/>
            <a:ext cx="515313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mputer screen shot of white text&#10;&#10;AI-generated content may be incorrect.">
            <a:extLst>
              <a:ext uri="{FF2B5EF4-FFF2-40B4-BE49-F238E27FC236}">
                <a16:creationId xmlns:a16="http://schemas.microsoft.com/office/drawing/2014/main" id="{1DEE262B-C6C9-984D-031A-63577F805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3460" r="47799"/>
          <a:stretch>
            <a:fillRect/>
          </a:stretch>
        </p:blipFill>
        <p:spPr>
          <a:xfrm>
            <a:off x="555884" y="4324696"/>
            <a:ext cx="2497436" cy="202023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DE3435-F930-8B05-3957-9A36413DC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19" r="20287" b="3"/>
          <a:stretch>
            <a:fillRect/>
          </a:stretch>
        </p:blipFill>
        <p:spPr>
          <a:xfrm>
            <a:off x="3331387" y="4325699"/>
            <a:ext cx="2502145" cy="202023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F17714-6E73-FF9E-DFD2-8EA846C51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3702" y="6300216"/>
            <a:ext cx="5100142" cy="45719"/>
          </a:xfrm>
          <a:custGeom>
            <a:avLst/>
            <a:gdLst>
              <a:gd name="connsiteX0" fmla="*/ 0 w 7072457"/>
              <a:gd name="connsiteY0" fmla="*/ 0 h 45719"/>
              <a:gd name="connsiteX1" fmla="*/ 7072457 w 7072457"/>
              <a:gd name="connsiteY1" fmla="*/ 0 h 45719"/>
              <a:gd name="connsiteX2" fmla="*/ 7072457 w 7072457"/>
              <a:gd name="connsiteY2" fmla="*/ 45719 h 45719"/>
              <a:gd name="connsiteX3" fmla="*/ 0 w 707245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457" h="45719">
                <a:moveTo>
                  <a:pt x="0" y="0"/>
                </a:moveTo>
                <a:lnTo>
                  <a:pt x="7072457" y="0"/>
                </a:lnTo>
                <a:lnTo>
                  <a:pt x="7072457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5336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GestaltVTI</vt:lpstr>
      <vt:lpstr>Adversary Simulation &amp; Lateral Movement Lab.</vt:lpstr>
      <vt:lpstr>Speaker Notes:</vt:lpstr>
      <vt:lpstr>CONTENT</vt:lpstr>
      <vt:lpstr>Lab Objectives &amp; Scope</vt:lpstr>
      <vt:lpstr>LAB ARCHITECTURE OVERVIEW</vt:lpstr>
      <vt:lpstr>VMs &amp; Tool Stack, Step-by-Step Setup</vt:lpstr>
      <vt:lpstr>Resolved Kernel Module Build Failures by Manually Compiling VirtualBox Drivers using DKMS for Kali Linux 6.12.33 kernel.</vt:lpstr>
      <vt:lpstr>Deployed Vulnerable Target Systems for Adversary Simulation by Extracting VM Payloads and Preparing Structured Virtual Environments on Kali Linux</vt:lpstr>
      <vt:lpstr>Resolved VirtualBox Driver Build Issues on Kali Linux by Compiling DKMS Modules against Custom Kernel Headers (6.12.33)</vt:lpstr>
      <vt:lpstr>PowerPoint Presentation</vt:lpstr>
      <vt:lpstr>Network Configuration Step-by-Step</vt:lpstr>
      <vt:lpstr>Attach VMs to Host-Only Network (Manual Build)</vt:lpstr>
      <vt:lpstr>Metasploitable2 Configuration</vt:lpstr>
      <vt:lpstr>Network Validation &amp; Troubleshooting Summary</vt:lpstr>
      <vt:lpstr>Network Validation &amp; Troubleshooting</vt:lpstr>
      <vt:lpstr>Network Validation &amp; Troubleshooting Summary</vt:lpstr>
      <vt:lpstr>Successful Configuration For Metasploitable2 </vt:lpstr>
      <vt:lpstr>PfSense Configuration</vt:lpstr>
      <vt:lpstr>PowerPoint Presentation</vt:lpstr>
      <vt:lpstr>Deployed pfSense firewall/router in virtual lab using UFS-based guided disk install to emulate segmented perimeter for lateral movement and pivot testing.</vt:lpstr>
      <vt:lpstr>Windows XP SP3 Configuration</vt:lpstr>
      <vt:lpstr>I Created and Install WinXP in VirtualBox</vt:lpstr>
      <vt:lpstr>Installed legacy OS target from ISO using VirtualBox IDE interface to simulate unpatched SMB and RPC vectors for adversary emulation.</vt:lpstr>
      <vt:lpstr>SOLVING PRODUCT KEY</vt:lpstr>
      <vt:lpstr>I isolated vulnerable machines in an air-gapped subnet to ensure controlled adversary simulation and safe exploit execution.</vt:lpstr>
      <vt:lpstr>Configured static IP and disabled host-based firewall to expose legacy Windows XP services for controlled adversary simulation and exploit testing.</vt:lpstr>
      <vt:lpstr>Successful Configuration For WinXP x86 </vt:lpstr>
      <vt:lpstr>FINAL OUTCOME: Kali successfully pings all three systems (XP, Metasploitable2, pfSense). All machines are statically assigned and fully reachable over 192.168.**.0/24 Environment ready for exploitation, pivoting, and recon ops</vt:lpstr>
      <vt:lpstr>Baseline Snapshots Completed (Network-Validated) </vt:lpstr>
      <vt:lpstr>Penetration Testing Roles</vt:lpstr>
      <vt:lpstr>Reconnaissance Operations (Recon Ops)</vt:lpstr>
      <vt:lpstr>Quick Port &amp; Service Scan</vt:lpstr>
      <vt:lpstr>Full Port Range Scan</vt:lpstr>
      <vt:lpstr>OS Fingerprinting</vt:lpstr>
      <vt:lpstr>Generate HTML Report</vt:lpstr>
      <vt:lpstr> ROLES</vt:lpstr>
      <vt:lpstr>Vulnerability Mapping &amp; Exploit Planning</vt:lpstr>
      <vt:lpstr>Search Exploit Databases</vt:lpstr>
      <vt:lpstr>Exploit Priority Matrix</vt:lpstr>
      <vt:lpstr>Proof of Concept Non-Intrusive  Vulnerability Confirmation</vt:lpstr>
      <vt:lpstr>Attack Chain Planning</vt:lpstr>
      <vt:lpstr>Cybersecurity Roles</vt:lpstr>
      <vt:lpstr>Live Exploitation Phase</vt:lpstr>
      <vt:lpstr>Recon Ops: Exploitation and Host Profiling</vt:lpstr>
      <vt:lpstr>Phase 2 — Post-Exploitation Recon  </vt:lpstr>
      <vt:lpstr>Internal Reconnaissance &amp; Pivoting from Foothold</vt:lpstr>
      <vt:lpstr>Initial Access Achieved &amp; Persistence</vt:lpstr>
      <vt:lpstr>Exploitation &amp; Post-Exploitation</vt:lpstr>
      <vt:lpstr>VISUAL AID</vt:lpstr>
      <vt:lpstr>Privilege Escalation &amp; Post-Exploitation</vt:lpstr>
      <vt:lpstr>Lateral Movement &amp; Pivoting</vt:lpstr>
      <vt:lpstr>Privilege Escalation &amp; Linux Persistence (Cronjob Backdoor. </vt:lpstr>
      <vt:lpstr>Privilege Escalation</vt:lpstr>
      <vt:lpstr>EXPLOIT Analysis</vt:lpstr>
      <vt:lpstr>Attack Path Modeling</vt:lpstr>
      <vt:lpstr>Report &amp; Remediation</vt:lpstr>
      <vt:lpstr>Attack Lifecycle Dashboard (Summary Table)</vt:lpstr>
      <vt:lpstr>Wireshark Capture (Traffic Analysis)</vt:lpstr>
      <vt:lpstr>BloodHound Graph (Attack Path Modeling)</vt:lpstr>
      <vt:lpstr>Remediation Recommendations</vt:lpstr>
      <vt:lpstr>Post-Exploitation &amp; Persistence</vt:lpstr>
      <vt:lpstr>Next Steps &amp; References</vt:lpstr>
      <vt:lpstr>Final Wrap-Up</vt:lpstr>
      <vt:lpstr>Why This Already Stands Out</vt:lpstr>
      <vt:lpstr>Exploitation 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1910</cp:revision>
  <dcterms:created xsi:type="dcterms:W3CDTF">2025-07-02T12:58:41Z</dcterms:created>
  <dcterms:modified xsi:type="dcterms:W3CDTF">2025-08-26T12:43:34Z</dcterms:modified>
</cp:coreProperties>
</file>